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bookmarkIdSeed="3">
  <p:sldMasterIdLst>
    <p:sldMasterId id="2147483648" r:id="rId1"/>
  </p:sldMasterIdLst>
  <p:notesMasterIdLst>
    <p:notesMasterId r:id="rId18"/>
  </p:notesMasterIdLst>
  <p:handoutMasterIdLst>
    <p:handoutMasterId r:id="rId19"/>
  </p:handoutMasterIdLst>
  <p:sldIdLst>
    <p:sldId id="257" r:id="rId2"/>
    <p:sldId id="311" r:id="rId3"/>
    <p:sldId id="315" r:id="rId4"/>
    <p:sldId id="323" r:id="rId5"/>
    <p:sldId id="325" r:id="rId6"/>
    <p:sldId id="316" r:id="rId7"/>
    <p:sldId id="324" r:id="rId8"/>
    <p:sldId id="317" r:id="rId9"/>
    <p:sldId id="319" r:id="rId10"/>
    <p:sldId id="320" r:id="rId11"/>
    <p:sldId id="318" r:id="rId12"/>
    <p:sldId id="327" r:id="rId13"/>
    <p:sldId id="328" r:id="rId14"/>
    <p:sldId id="321" r:id="rId15"/>
    <p:sldId id="322" r:id="rId16"/>
    <p:sldId id="274" r:id="rId17"/>
  </p:sldIdLst>
  <p:sldSz cx="9144000" cy="6858000" type="screen4x3"/>
  <p:notesSz cx="7010400" cy="9296400"/>
  <p:defaultTex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rad" initials="" lastIdx="4" clrIdx="0"/>
  <p:cmAuthor id="2" name="Raquel Frederick" initials="RF" lastIdx="4" clrIdx="1"/>
  <p:cmAuthor id="3" name="Andrew Mold" initials="AM [2]" lastIdx="1" clrIdx="2"/>
  <p:cmAuthor id="4" name="Vera Songwe" initials="V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1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98" autoAdjust="0"/>
    <p:restoredTop sz="96208" autoAdjust="0"/>
  </p:normalViewPr>
  <p:slideViewPr>
    <p:cSldViewPr>
      <p:cViewPr>
        <p:scale>
          <a:sx n="114" d="100"/>
          <a:sy n="114" d="100"/>
        </p:scale>
        <p:origin x="1680" y="392"/>
      </p:cViewPr>
      <p:guideLst>
        <p:guide orient="horz" pos="2160"/>
        <p:guide pos="2880"/>
      </p:guideLst>
    </p:cSldViewPr>
  </p:slideViewPr>
  <p:notesTextViewPr>
    <p:cViewPr>
      <p:scale>
        <a:sx n="200" d="100"/>
        <a:sy n="200" d="100"/>
      </p:scale>
      <p:origin x="0" y="0"/>
    </p:cViewPr>
  </p:notesTextViewPr>
  <p:sorterViewPr>
    <p:cViewPr>
      <p:scale>
        <a:sx n="116" d="100"/>
        <a:sy n="116" d="100"/>
      </p:scale>
      <p:origin x="0" y="-45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sommer\Desktop\Desktop\ATPC\IATF\Egypt\COVID\Borders\Summary%20Preliminary%20UNCTAD%20Trade%20Data%20for%20Afric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sommer\Desktop\Desktop\ATPC\IATF\Egypt\COVID\Borders\Copy%20of%20Price%20data%202019-2020%20(00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Sheet1!$A$4</c:f>
              <c:strCache>
                <c:ptCount val="1"/>
                <c:pt idx="0">
                  <c:v>Total African Exports</c:v>
                </c:pt>
              </c:strCache>
            </c:strRef>
          </c:tx>
          <c:spPr>
            <a:solidFill>
              <a:schemeClr val="accent6"/>
            </a:solidFill>
            <a:ln>
              <a:noFill/>
            </a:ln>
            <a:effectLst/>
          </c:spPr>
          <c:invertIfNegative val="0"/>
          <c:cat>
            <c:strRef>
              <c:f>Sheet1!$B$3:$E$3</c:f>
              <c:strCache>
                <c:ptCount val="4"/>
                <c:pt idx="0">
                  <c:v>Jan</c:v>
                </c:pt>
                <c:pt idx="1">
                  <c:v>Feb</c:v>
                </c:pt>
                <c:pt idx="2">
                  <c:v>Mar</c:v>
                </c:pt>
                <c:pt idx="3">
                  <c:v>Apr</c:v>
                </c:pt>
              </c:strCache>
            </c:strRef>
          </c:cat>
          <c:val>
            <c:numRef>
              <c:f>Sheet1!$B$4:$E$4</c:f>
              <c:numCache>
                <c:formatCode>0.00</c:formatCode>
                <c:ptCount val="4"/>
                <c:pt idx="0">
                  <c:v>9.7151956558227539</c:v>
                </c:pt>
                <c:pt idx="1">
                  <c:v>-5.057915210723877</c:v>
                </c:pt>
                <c:pt idx="2">
                  <c:v>-15.561073303222656</c:v>
                </c:pt>
                <c:pt idx="3">
                  <c:v>-31.804805755615234</c:v>
                </c:pt>
              </c:numCache>
            </c:numRef>
          </c:val>
          <c:extLst>
            <c:ext xmlns:c16="http://schemas.microsoft.com/office/drawing/2014/chart" uri="{C3380CC4-5D6E-409C-BE32-E72D297353CC}">
              <c16:uniqueId val="{00000000-372F-4037-A51E-473697B91AF7}"/>
            </c:ext>
          </c:extLst>
        </c:ser>
        <c:ser>
          <c:idx val="1"/>
          <c:order val="1"/>
          <c:tx>
            <c:strRef>
              <c:f>Sheet1!$A$5</c:f>
              <c:strCache>
                <c:ptCount val="1"/>
                <c:pt idx="0">
                  <c:v>Intra-African Exports</c:v>
                </c:pt>
              </c:strCache>
            </c:strRef>
          </c:tx>
          <c:spPr>
            <a:solidFill>
              <a:schemeClr val="accent5"/>
            </a:solidFill>
            <a:ln>
              <a:noFill/>
            </a:ln>
            <a:effectLst/>
          </c:spPr>
          <c:invertIfNegative val="0"/>
          <c:cat>
            <c:strRef>
              <c:f>Sheet1!$B$3:$E$3</c:f>
              <c:strCache>
                <c:ptCount val="4"/>
                <c:pt idx="0">
                  <c:v>Jan</c:v>
                </c:pt>
                <c:pt idx="1">
                  <c:v>Feb</c:v>
                </c:pt>
                <c:pt idx="2">
                  <c:v>Mar</c:v>
                </c:pt>
                <c:pt idx="3">
                  <c:v>Apr</c:v>
                </c:pt>
              </c:strCache>
            </c:strRef>
          </c:cat>
          <c:val>
            <c:numRef>
              <c:f>Sheet1!$B$5:$E$5</c:f>
              <c:numCache>
                <c:formatCode>0.00</c:formatCode>
                <c:ptCount val="4"/>
                <c:pt idx="0">
                  <c:v>23.048440933227539</c:v>
                </c:pt>
                <c:pt idx="1">
                  <c:v>6.547612190246582</c:v>
                </c:pt>
                <c:pt idx="2">
                  <c:v>-0.88153952360153198</c:v>
                </c:pt>
                <c:pt idx="3">
                  <c:v>-17.433357238769531</c:v>
                </c:pt>
              </c:numCache>
            </c:numRef>
          </c:val>
          <c:extLst>
            <c:ext xmlns:c16="http://schemas.microsoft.com/office/drawing/2014/chart" uri="{C3380CC4-5D6E-409C-BE32-E72D297353CC}">
              <c16:uniqueId val="{00000001-372F-4037-A51E-473697B91AF7}"/>
            </c:ext>
          </c:extLst>
        </c:ser>
        <c:ser>
          <c:idx val="2"/>
          <c:order val="2"/>
          <c:tx>
            <c:strRef>
              <c:f>Sheet1!$A$6</c:f>
              <c:strCache>
                <c:ptCount val="1"/>
                <c:pt idx="0">
                  <c:v>Africa's Exports to ROW</c:v>
                </c:pt>
              </c:strCache>
            </c:strRef>
          </c:tx>
          <c:spPr>
            <a:solidFill>
              <a:schemeClr val="accent4"/>
            </a:solidFill>
            <a:ln>
              <a:noFill/>
            </a:ln>
            <a:effectLst/>
          </c:spPr>
          <c:invertIfNegative val="0"/>
          <c:cat>
            <c:strRef>
              <c:f>Sheet1!$B$3:$E$3</c:f>
              <c:strCache>
                <c:ptCount val="4"/>
                <c:pt idx="0">
                  <c:v>Jan</c:v>
                </c:pt>
                <c:pt idx="1">
                  <c:v>Feb</c:v>
                </c:pt>
                <c:pt idx="2">
                  <c:v>Mar</c:v>
                </c:pt>
                <c:pt idx="3">
                  <c:v>Apr</c:v>
                </c:pt>
              </c:strCache>
            </c:strRef>
          </c:cat>
          <c:val>
            <c:numRef>
              <c:f>Sheet1!$B$6:$E$6</c:f>
              <c:numCache>
                <c:formatCode>0.00</c:formatCode>
                <c:ptCount val="4"/>
                <c:pt idx="0">
                  <c:v>7.3883233070373535</c:v>
                </c:pt>
                <c:pt idx="1">
                  <c:v>-7.2868795394897461</c:v>
                </c:pt>
                <c:pt idx="2">
                  <c:v>-18.275239944458008</c:v>
                </c:pt>
                <c:pt idx="3">
                  <c:v>-34.590427398681641</c:v>
                </c:pt>
              </c:numCache>
            </c:numRef>
          </c:val>
          <c:extLst>
            <c:ext xmlns:c16="http://schemas.microsoft.com/office/drawing/2014/chart" uri="{C3380CC4-5D6E-409C-BE32-E72D297353CC}">
              <c16:uniqueId val="{00000002-372F-4037-A51E-473697B91AF7}"/>
            </c:ext>
          </c:extLst>
        </c:ser>
        <c:dLbls>
          <c:showLegendKey val="0"/>
          <c:showVal val="0"/>
          <c:showCatName val="0"/>
          <c:showSerName val="0"/>
          <c:showPercent val="0"/>
          <c:showBubbleSize val="0"/>
        </c:dLbls>
        <c:gapWidth val="219"/>
        <c:overlap val="-27"/>
        <c:axId val="686674376"/>
        <c:axId val="686669128"/>
      </c:barChart>
      <c:catAx>
        <c:axId val="68667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86669128"/>
        <c:crosses val="autoZero"/>
        <c:auto val="1"/>
        <c:lblAlgn val="ctr"/>
        <c:lblOffset val="100"/>
        <c:noMultiLvlLbl val="0"/>
      </c:catAx>
      <c:valAx>
        <c:axId val="686669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866743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MAIZE!$K$6</c:f>
              <c:strCache>
                <c:ptCount val="1"/>
                <c:pt idx="0">
                  <c:v>Jan </c:v>
                </c:pt>
              </c:strCache>
            </c:strRef>
          </c:tx>
          <c:spPr>
            <a:solidFill>
              <a:schemeClr val="accent1"/>
            </a:solidFill>
            <a:ln>
              <a:noFill/>
            </a:ln>
            <a:effectLst/>
          </c:spPr>
          <c:invertIfNegative val="0"/>
          <c:cat>
            <c:strRef>
              <c:f>MAIZE!$J$7:$J$11</c:f>
              <c:strCache>
                <c:ptCount val="5"/>
                <c:pt idx="0">
                  <c:v>Bujumburu</c:v>
                </c:pt>
                <c:pt idx="1">
                  <c:v>Dar es Salaam</c:v>
                </c:pt>
                <c:pt idx="2">
                  <c:v>Nairobi</c:v>
                </c:pt>
                <c:pt idx="3">
                  <c:v>Kimironko</c:v>
                </c:pt>
                <c:pt idx="4">
                  <c:v>Kampala</c:v>
                </c:pt>
              </c:strCache>
            </c:strRef>
          </c:cat>
          <c:val>
            <c:numRef>
              <c:f>MAIZE!$K$7:$K$11</c:f>
              <c:numCache>
                <c:formatCode>General</c:formatCode>
                <c:ptCount val="5"/>
                <c:pt idx="0">
                  <c:v>33.194154488517746</c:v>
                </c:pt>
                <c:pt idx="1">
                  <c:v>35.540069686411151</c:v>
                </c:pt>
                <c:pt idx="2">
                  <c:v>36.802973977695167</c:v>
                </c:pt>
                <c:pt idx="3">
                  <c:v>59.27272727272728</c:v>
                </c:pt>
                <c:pt idx="4">
                  <c:v>54.314720812182735</c:v>
                </c:pt>
              </c:numCache>
            </c:numRef>
          </c:val>
          <c:extLst>
            <c:ext xmlns:c16="http://schemas.microsoft.com/office/drawing/2014/chart" uri="{C3380CC4-5D6E-409C-BE32-E72D297353CC}">
              <c16:uniqueId val="{00000000-5DAD-4122-9910-99A29C571281}"/>
            </c:ext>
          </c:extLst>
        </c:ser>
        <c:ser>
          <c:idx val="1"/>
          <c:order val="1"/>
          <c:tx>
            <c:strRef>
              <c:f>MAIZE!$L$6</c:f>
              <c:strCache>
                <c:ptCount val="1"/>
                <c:pt idx="0">
                  <c:v>Feb</c:v>
                </c:pt>
              </c:strCache>
            </c:strRef>
          </c:tx>
          <c:spPr>
            <a:solidFill>
              <a:schemeClr val="accent2"/>
            </a:solidFill>
            <a:ln>
              <a:noFill/>
            </a:ln>
            <a:effectLst/>
          </c:spPr>
          <c:invertIfNegative val="0"/>
          <c:cat>
            <c:strRef>
              <c:f>MAIZE!$J$7:$J$11</c:f>
              <c:strCache>
                <c:ptCount val="5"/>
                <c:pt idx="0">
                  <c:v>Bujumburu</c:v>
                </c:pt>
                <c:pt idx="1">
                  <c:v>Dar es Salaam</c:v>
                </c:pt>
                <c:pt idx="2">
                  <c:v>Nairobi</c:v>
                </c:pt>
                <c:pt idx="3">
                  <c:v>Kimironko</c:v>
                </c:pt>
                <c:pt idx="4">
                  <c:v>Kampala</c:v>
                </c:pt>
              </c:strCache>
            </c:strRef>
          </c:cat>
          <c:val>
            <c:numRef>
              <c:f>MAIZE!$L$7:$L$11</c:f>
              <c:numCache>
                <c:formatCode>General</c:formatCode>
                <c:ptCount val="5"/>
                <c:pt idx="0">
                  <c:v>13.485477178423237</c:v>
                </c:pt>
                <c:pt idx="1">
                  <c:v>28.125</c:v>
                </c:pt>
                <c:pt idx="2">
                  <c:v>34.92647058823529</c:v>
                </c:pt>
                <c:pt idx="3">
                  <c:v>21.111111111111111</c:v>
                </c:pt>
                <c:pt idx="4">
                  <c:v>13.452914798206278</c:v>
                </c:pt>
              </c:numCache>
            </c:numRef>
          </c:val>
          <c:extLst>
            <c:ext xmlns:c16="http://schemas.microsoft.com/office/drawing/2014/chart" uri="{C3380CC4-5D6E-409C-BE32-E72D297353CC}">
              <c16:uniqueId val="{00000001-5DAD-4122-9910-99A29C571281}"/>
            </c:ext>
          </c:extLst>
        </c:ser>
        <c:ser>
          <c:idx val="2"/>
          <c:order val="2"/>
          <c:tx>
            <c:strRef>
              <c:f>MAIZE!$M$6</c:f>
              <c:strCache>
                <c:ptCount val="1"/>
                <c:pt idx="0">
                  <c:v>Mar</c:v>
                </c:pt>
              </c:strCache>
            </c:strRef>
          </c:tx>
          <c:spPr>
            <a:solidFill>
              <a:schemeClr val="accent6">
                <a:lumMod val="75000"/>
              </a:schemeClr>
            </a:solidFill>
            <a:ln>
              <a:noFill/>
            </a:ln>
            <a:effectLst/>
          </c:spPr>
          <c:invertIfNegative val="0"/>
          <c:cat>
            <c:strRef>
              <c:f>MAIZE!$J$7:$J$11</c:f>
              <c:strCache>
                <c:ptCount val="5"/>
                <c:pt idx="0">
                  <c:v>Bujumburu</c:v>
                </c:pt>
                <c:pt idx="1">
                  <c:v>Dar es Salaam</c:v>
                </c:pt>
                <c:pt idx="2">
                  <c:v>Nairobi</c:v>
                </c:pt>
                <c:pt idx="3">
                  <c:v>Kimironko</c:v>
                </c:pt>
                <c:pt idx="4">
                  <c:v>Kampala</c:v>
                </c:pt>
              </c:strCache>
            </c:strRef>
          </c:cat>
          <c:val>
            <c:numRef>
              <c:f>MAIZE!$M$7:$M$11</c:f>
              <c:numCache>
                <c:formatCode>General</c:formatCode>
                <c:ptCount val="5"/>
                <c:pt idx="0">
                  <c:v>2.34375</c:v>
                </c:pt>
                <c:pt idx="1">
                  <c:v>-1.5503875968992249</c:v>
                </c:pt>
                <c:pt idx="2">
                  <c:v>16.793893129770993</c:v>
                </c:pt>
                <c:pt idx="3">
                  <c:v>1.4388489208633095</c:v>
                </c:pt>
                <c:pt idx="4">
                  <c:v>19.534883720930232</c:v>
                </c:pt>
              </c:numCache>
            </c:numRef>
          </c:val>
          <c:extLst>
            <c:ext xmlns:c16="http://schemas.microsoft.com/office/drawing/2014/chart" uri="{C3380CC4-5D6E-409C-BE32-E72D297353CC}">
              <c16:uniqueId val="{00000002-5DAD-4122-9910-99A29C571281}"/>
            </c:ext>
          </c:extLst>
        </c:ser>
        <c:ser>
          <c:idx val="3"/>
          <c:order val="3"/>
          <c:tx>
            <c:strRef>
              <c:f>MAIZE!$N$6</c:f>
              <c:strCache>
                <c:ptCount val="1"/>
                <c:pt idx="0">
                  <c:v>Apr</c:v>
                </c:pt>
              </c:strCache>
            </c:strRef>
          </c:tx>
          <c:spPr>
            <a:solidFill>
              <a:schemeClr val="accent4"/>
            </a:solidFill>
            <a:ln>
              <a:noFill/>
            </a:ln>
            <a:effectLst/>
          </c:spPr>
          <c:invertIfNegative val="0"/>
          <c:cat>
            <c:strRef>
              <c:f>MAIZE!$J$7:$J$11</c:f>
              <c:strCache>
                <c:ptCount val="5"/>
                <c:pt idx="0">
                  <c:v>Bujumburu</c:v>
                </c:pt>
                <c:pt idx="1">
                  <c:v>Dar es Salaam</c:v>
                </c:pt>
                <c:pt idx="2">
                  <c:v>Nairobi</c:v>
                </c:pt>
                <c:pt idx="3">
                  <c:v>Kimironko</c:v>
                </c:pt>
                <c:pt idx="4">
                  <c:v>Kampala</c:v>
                </c:pt>
              </c:strCache>
            </c:strRef>
          </c:cat>
          <c:val>
            <c:numRef>
              <c:f>MAIZE!$N$7:$N$11</c:f>
              <c:numCache>
                <c:formatCode>General</c:formatCode>
                <c:ptCount val="5"/>
                <c:pt idx="0">
                  <c:v>48.571428571428569</c:v>
                </c:pt>
                <c:pt idx="1">
                  <c:v>-8.791208791208792</c:v>
                </c:pt>
                <c:pt idx="2">
                  <c:v>9.9358974358974361</c:v>
                </c:pt>
                <c:pt idx="3">
                  <c:v>-3.0821917808219177</c:v>
                </c:pt>
                <c:pt idx="4">
                  <c:v>7.1917808219178081</c:v>
                </c:pt>
              </c:numCache>
            </c:numRef>
          </c:val>
          <c:extLst>
            <c:ext xmlns:c16="http://schemas.microsoft.com/office/drawing/2014/chart" uri="{C3380CC4-5D6E-409C-BE32-E72D297353CC}">
              <c16:uniqueId val="{00000003-5DAD-4122-9910-99A29C571281}"/>
            </c:ext>
          </c:extLst>
        </c:ser>
        <c:ser>
          <c:idx val="4"/>
          <c:order val="4"/>
          <c:tx>
            <c:strRef>
              <c:f>MAIZE!$O$6</c:f>
              <c:strCache>
                <c:ptCount val="1"/>
                <c:pt idx="0">
                  <c:v>May</c:v>
                </c:pt>
              </c:strCache>
            </c:strRef>
          </c:tx>
          <c:spPr>
            <a:solidFill>
              <a:schemeClr val="accent5"/>
            </a:solidFill>
            <a:ln>
              <a:noFill/>
            </a:ln>
            <a:effectLst/>
          </c:spPr>
          <c:invertIfNegative val="0"/>
          <c:cat>
            <c:strRef>
              <c:f>MAIZE!$J$7:$J$11</c:f>
              <c:strCache>
                <c:ptCount val="5"/>
                <c:pt idx="0">
                  <c:v>Bujumburu</c:v>
                </c:pt>
                <c:pt idx="1">
                  <c:v>Dar es Salaam</c:v>
                </c:pt>
                <c:pt idx="2">
                  <c:v>Nairobi</c:v>
                </c:pt>
                <c:pt idx="3">
                  <c:v>Kimironko</c:v>
                </c:pt>
                <c:pt idx="4">
                  <c:v>Kampala</c:v>
                </c:pt>
              </c:strCache>
            </c:strRef>
          </c:cat>
          <c:val>
            <c:numRef>
              <c:f>MAIZE!$O$7:$O$11</c:f>
              <c:numCache>
                <c:formatCode>General</c:formatCode>
                <c:ptCount val="5"/>
                <c:pt idx="0">
                  <c:v>36.84210526315789</c:v>
                </c:pt>
                <c:pt idx="1">
                  <c:v>2.4489795918367347</c:v>
                </c:pt>
                <c:pt idx="3">
                  <c:v>-7.7192982456140351</c:v>
                </c:pt>
                <c:pt idx="4">
                  <c:v>-0.64724919093851141</c:v>
                </c:pt>
              </c:numCache>
            </c:numRef>
          </c:val>
          <c:extLst>
            <c:ext xmlns:c16="http://schemas.microsoft.com/office/drawing/2014/chart" uri="{C3380CC4-5D6E-409C-BE32-E72D297353CC}">
              <c16:uniqueId val="{00000004-5DAD-4122-9910-99A29C571281}"/>
            </c:ext>
          </c:extLst>
        </c:ser>
        <c:dLbls>
          <c:showLegendKey val="0"/>
          <c:showVal val="0"/>
          <c:showCatName val="0"/>
          <c:showSerName val="0"/>
          <c:showPercent val="0"/>
          <c:showBubbleSize val="0"/>
        </c:dLbls>
        <c:gapWidth val="219"/>
        <c:overlap val="-27"/>
        <c:axId val="410475136"/>
        <c:axId val="410479400"/>
      </c:barChart>
      <c:catAx>
        <c:axId val="41047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10479400"/>
        <c:crosses val="autoZero"/>
        <c:auto val="1"/>
        <c:lblAlgn val="ctr"/>
        <c:lblOffset val="100"/>
        <c:noMultiLvlLbl val="0"/>
      </c:catAx>
      <c:valAx>
        <c:axId val="410479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1047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18" name="Header Placeholder 1"/>
          <p:cNvSpPr>
            <a:spLocks noGrp="1"/>
          </p:cNvSpPr>
          <p:nvPr>
            <p:ph type="hdr" sz="quarter"/>
          </p:nvPr>
        </p:nvSpPr>
        <p:spPr>
          <a:xfrm>
            <a:off x="0" y="0"/>
            <a:ext cx="3038475" cy="465138"/>
          </a:xfrm>
          <a:prstGeom prst="rect">
            <a:avLst/>
          </a:prstGeom>
        </p:spPr>
        <p:txBody>
          <a:bodyPr vert="horz" wrap="square" lIns="93172" tIns="46586" rIns="93172" bIns="46586" numCol="1" anchor="t" anchorCtr="0" compatLnSpc="1">
            <a:prstTxWarp prst="textNoShape">
              <a:avLst/>
            </a:prstTxWarp>
          </a:bodyPr>
          <a:lstStyle>
            <a:lvl1pPr>
              <a:defRPr sz="1200">
                <a:cs typeface="Calibri" panose="020F0502020204030204" pitchFamily="34" charset="0"/>
              </a:defRPr>
            </a:lvl1pPr>
          </a:lstStyle>
          <a:p>
            <a:endParaRPr lang="en-US" altLang="en-US" dirty="0"/>
          </a:p>
        </p:txBody>
      </p:sp>
      <p:sp>
        <p:nvSpPr>
          <p:cNvPr id="1048719" name="Date Placeholder 2"/>
          <p:cNvSpPr>
            <a:spLocks noGrp="1"/>
          </p:cNvSpPr>
          <p:nvPr>
            <p:ph type="dt" sz="quarter" idx="1"/>
          </p:nvPr>
        </p:nvSpPr>
        <p:spPr>
          <a:xfrm>
            <a:off x="3970338" y="0"/>
            <a:ext cx="3038475" cy="465138"/>
          </a:xfrm>
          <a:prstGeom prst="rect">
            <a:avLst/>
          </a:prstGeom>
        </p:spPr>
        <p:txBody>
          <a:bodyPr vert="horz" wrap="square" lIns="93172" tIns="46586" rIns="93172" bIns="46586" numCol="1" anchor="t" anchorCtr="0" compatLnSpc="1">
            <a:prstTxWarp prst="textNoShape">
              <a:avLst/>
            </a:prstTxWarp>
          </a:bodyPr>
          <a:lstStyle>
            <a:lvl1pPr algn="r">
              <a:defRPr sz="1200"/>
            </a:lvl1pPr>
          </a:lstStyle>
          <a:p>
            <a:fld id="{DED635ED-C59C-4CE9-84E3-36DADAD8FA40}" type="datetimeFigureOut">
              <a:rPr lang="en-US"/>
              <a:t>9/9/20</a:t>
            </a:fld>
            <a:endParaRPr lang="en-US" dirty="0"/>
          </a:p>
        </p:txBody>
      </p:sp>
      <p:sp>
        <p:nvSpPr>
          <p:cNvPr id="1048720" name="Footer Placeholder 3"/>
          <p:cNvSpPr>
            <a:spLocks noGrp="1"/>
          </p:cNvSpPr>
          <p:nvPr>
            <p:ph type="ftr" sz="quarter" idx="2"/>
          </p:nvPr>
        </p:nvSpPr>
        <p:spPr>
          <a:xfrm>
            <a:off x="0" y="8831263"/>
            <a:ext cx="3038475" cy="465137"/>
          </a:xfrm>
          <a:prstGeom prst="rect">
            <a:avLst/>
          </a:prstGeom>
        </p:spPr>
        <p:txBody>
          <a:bodyPr vert="horz" wrap="square" lIns="93172" tIns="46586" rIns="93172" bIns="46586" numCol="1" anchor="b" anchorCtr="0" compatLnSpc="1">
            <a:prstTxWarp prst="textNoShape">
              <a:avLst/>
            </a:prstTxWarp>
          </a:bodyPr>
          <a:lstStyle>
            <a:lvl1pPr>
              <a:defRPr sz="1200">
                <a:cs typeface="Calibri" panose="020F0502020204030204" pitchFamily="34" charset="0"/>
              </a:defRPr>
            </a:lvl1pPr>
          </a:lstStyle>
          <a:p>
            <a:endParaRPr lang="en-US" altLang="en-US" dirty="0"/>
          </a:p>
        </p:txBody>
      </p:sp>
      <p:sp>
        <p:nvSpPr>
          <p:cNvPr id="1048721" name="Slide Number Placeholder 4"/>
          <p:cNvSpPr>
            <a:spLocks noGrp="1"/>
          </p:cNvSpPr>
          <p:nvPr>
            <p:ph type="sldNum" sz="quarter" idx="3"/>
          </p:nvPr>
        </p:nvSpPr>
        <p:spPr>
          <a:xfrm>
            <a:off x="3970338" y="8831263"/>
            <a:ext cx="3038475" cy="465137"/>
          </a:xfrm>
          <a:prstGeom prst="rect">
            <a:avLst/>
          </a:prstGeom>
        </p:spPr>
        <p:txBody>
          <a:bodyPr vert="horz" wrap="square" lIns="93172" tIns="46586" rIns="93172" bIns="46586" numCol="1" anchor="b" anchorCtr="0" compatLnSpc="1">
            <a:prstTxWarp prst="textNoShape">
              <a:avLst/>
            </a:prstTxWarp>
          </a:bodyPr>
          <a:lstStyle>
            <a:lvl1pPr algn="r">
              <a:defRPr sz="1200"/>
            </a:lvl1pPr>
          </a:lstStyle>
          <a:p>
            <a:fld id="{E2BD3BAB-CA50-45AC-AF63-84676ED7AF90}" type="slidenum">
              <a:rPr lang="en-US"/>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8716" name="Rectangle 1"/>
          <p:cNvSpPr>
            <a:spLocks noGrp="1" noRot="1" noChangeAspect="1"/>
          </p:cNvSpPr>
          <p:nvPr>
            <p:ph type="sldImg"/>
          </p:nvPr>
        </p:nvSpPr>
        <p:spPr bwMode="auto">
          <a:xfrm>
            <a:off x="1181100" y="698500"/>
            <a:ext cx="4648200" cy="3486150"/>
          </a:xfrm>
          <a:prstGeom prst="rect">
            <a:avLst/>
          </a:prstGeom>
          <a:noFill/>
          <a:ln>
            <a:noFill/>
          </a:ln>
        </p:spPr>
      </p:sp>
      <p:sp>
        <p:nvSpPr>
          <p:cNvPr id="1048717" name="Rectangle 2"/>
          <p:cNvSpPr>
            <a:spLocks noGrp="1"/>
          </p:cNvSpPr>
          <p:nvPr>
            <p:ph type="body" sz="quarter" idx="1"/>
          </p:nvPr>
        </p:nvSpPr>
        <p:spPr bwMode="auto">
          <a:xfrm>
            <a:off x="935038" y="4416425"/>
            <a:ext cx="5140325" cy="4181475"/>
          </a:xfrm>
          <a:prstGeom prst="rect">
            <a:avLst/>
          </a:prstGeom>
          <a:noFill/>
          <a:ln w="9525" cap="flat" cmpd="sng">
            <a:noFill/>
            <a:prstDash val="solid"/>
            <a:round/>
            <a:headEnd type="none" w="med" len="med"/>
            <a:tailEnd type="none" w="med" len="med"/>
          </a:ln>
          <a:effectLst/>
        </p:spPr>
        <p:txBody>
          <a:bodyPr vert="horz" wrap="square" lIns="93172" tIns="46586" rIns="93172" bIns="46586" numCol="1" anchor="t" anchorCtr="0" compatLnSpc="1">
            <a:prstTxWarp prst="textNoShape">
              <a:avLst/>
            </a:prstTxWarp>
          </a:bodyPr>
          <a:lstStyle/>
          <a:p>
            <a:pPr lvl="0"/>
            <a:r>
              <a:rPr lang="en-US" noProof="0">
                <a:sym typeface="Helvetica Neue" pitchFamily="2"/>
              </a:rPr>
              <a:t>Click to edit Master text styles</a:t>
            </a:r>
          </a:p>
          <a:p>
            <a:pPr lvl="1"/>
            <a:r>
              <a:rPr lang="en-US" noProof="0">
                <a:sym typeface="Helvetica Neue" pitchFamily="2"/>
              </a:rPr>
              <a:t>Second level</a:t>
            </a:r>
          </a:p>
          <a:p>
            <a:pPr lvl="2"/>
            <a:r>
              <a:rPr lang="en-US" noProof="0">
                <a:sym typeface="Helvetica Neue" pitchFamily="2"/>
              </a:rPr>
              <a:t>Third level</a:t>
            </a:r>
          </a:p>
          <a:p>
            <a:pPr lvl="3"/>
            <a:r>
              <a:rPr lang="en-US" noProof="0">
                <a:sym typeface="Helvetica Neue" pitchFamily="2"/>
              </a:rPr>
              <a:t>Fourth level</a:t>
            </a:r>
          </a:p>
          <a:p>
            <a:pPr lvl="4"/>
            <a:r>
              <a:rPr lang="en-US" noProof="0">
                <a:sym typeface="Helvetica Neue" pitchFamily="2"/>
              </a:rPr>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rgbClr val="000000"/>
        </a:solidFill>
        <a:latin typeface="Helvetica Neue" pitchFamily="2"/>
        <a:ea typeface="MS PGothic" panose="020B0600070205080204" pitchFamily="34" charset="-128"/>
        <a:cs typeface="Helvetica Neue" pitchFamily="2"/>
        <a:sym typeface="Helvetica Neue" charset="0"/>
      </a:defRPr>
    </a:lvl1pPr>
    <a:lvl2pPr indent="2286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charset="0"/>
      </a:defRPr>
    </a:lvl2pPr>
    <a:lvl3pPr indent="4572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charset="0"/>
      </a:defRPr>
    </a:lvl3pPr>
    <a:lvl4pPr indent="6858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charset="0"/>
      </a:defRPr>
    </a:lvl4pPr>
    <a:lvl5pPr indent="9144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08912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7745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rgbClr val="000000"/>
                </a:solidFill>
                <a:effectLst/>
                <a:latin typeface="Helvetica Neue" pitchFamily="2"/>
                <a:ea typeface="MS PGothic" panose="020B0600070205080204" pitchFamily="34" charset="-128"/>
                <a:cs typeface="Helvetica Neue" pitchFamily="2"/>
                <a:sym typeface="Helvetica Neue" charset="0"/>
              </a:rPr>
              <a:t>Studies show that on average, the costs of transportation in African countries are 63 percent higher compared to the average in developed economies and 135 percent higher than in Europe. The average cost of freight as a percentage of total value of imports is around 11.4 percent for Africa compared to 6.8 percent for developed countries (AFREXIMBANK, 2020).</a:t>
            </a:r>
          </a:p>
          <a:p>
            <a:pPr marL="171450" indent="-171450">
              <a:buFont typeface="Arial" panose="020B0604020202020204" pitchFamily="34" charset="0"/>
              <a:buChar char="•"/>
            </a:pPr>
            <a:r>
              <a:rPr lang="en-GB" sz="1200" kern="1200" dirty="0">
                <a:solidFill>
                  <a:srgbClr val="000000"/>
                </a:solidFill>
                <a:effectLst/>
                <a:latin typeface="Helvetica Neue" pitchFamily="2"/>
                <a:ea typeface="MS PGothic" panose="020B0600070205080204" pitchFamily="34" charset="-128"/>
                <a:cs typeface="Helvetica Neue" pitchFamily="2"/>
                <a:sym typeface="Helvetica Neue" charset="0"/>
              </a:rPr>
              <a:t>According to AUDA-NEPAD, the average customs transaction in Africa involves 20–30 different parties, 40 documents, 200 data elements, and the rekeying of 60-70 percent of all data at least once. The typical multiplicity of government agencies operating on both sides of the same border doubles the bureaucracy at border posts and results in significant congestion and delays. It is estimated that cumbersome procedures entailed in customs processing can cost a consignment about US$185 for each day of delay (AUDA-NEPAD, 2020).</a:t>
            </a:r>
          </a:p>
          <a:p>
            <a:r>
              <a:rPr lang="en-GB" sz="1200" kern="1200" dirty="0">
                <a:solidFill>
                  <a:srgbClr val="000000"/>
                </a:solidFill>
                <a:effectLst/>
                <a:latin typeface="Helvetica Neue" pitchFamily="2"/>
                <a:ea typeface="MS PGothic" panose="020B0600070205080204" pitchFamily="34" charset="-128"/>
                <a:cs typeface="Helvetica Neue" pitchFamily="2"/>
                <a:sym typeface="Helvetica Neue" charset="0"/>
              </a:rPr>
              <a:t> </a:t>
            </a:r>
          </a:p>
          <a:p>
            <a:endParaRPr lang="en-GB" dirty="0"/>
          </a:p>
        </p:txBody>
      </p:sp>
    </p:spTree>
    <p:extLst>
      <p:ext uri="{BB962C8B-B14F-4D97-AF65-F5344CB8AC3E}">
        <p14:creationId xmlns:p14="http://schemas.microsoft.com/office/powerpoint/2010/main" val="2798880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COVID-19 presents an opportunity to reinvigorate trade facilitation efforts</a:t>
            </a:r>
            <a:r>
              <a:rPr lang="en-US" sz="1400" dirty="0">
                <a:latin typeface="Arial" panose="020B0604020202020204" pitchFamily="34" charset="0"/>
                <a:cs typeface="Arial" panose="020B0604020202020204" pitchFamily="34" charset="0"/>
              </a:rPr>
              <a:t>The crisis has magnified Africa’s cross-border inefficiencies - increased the urgency to do better and find innovative solutions to facilitate safe and efficient cross-border trade.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It will be important to maintain and upgrade these solutions post COVID-19, to lower trade costs, boost competitiveness, and support more resilient cross-border trade in the face of future shocks.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Various tools and interventions have emerged to respond to Africa’s trade facilitation challenges.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Many of these tools have been successfully piloted at specific borders or corridors, and can be easily tailored and extended to respond to COVID-19 border challenges</a:t>
            </a: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209985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53905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33308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baseline="0" dirty="0"/>
              <a:t> </a:t>
            </a:r>
            <a:endParaRPr lang="en-GB" dirty="0"/>
          </a:p>
        </p:txBody>
      </p:sp>
    </p:spTree>
    <p:extLst>
      <p:ext uri="{BB962C8B-B14F-4D97-AF65-F5344CB8AC3E}">
        <p14:creationId xmlns:p14="http://schemas.microsoft.com/office/powerpoint/2010/main" val="71204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8421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6400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b="1" dirty="0">
                <a:latin typeface="Arial" panose="020B0604020202020204" pitchFamily="34" charset="0"/>
                <a:cs typeface="Arial" panose="020B0604020202020204" pitchFamily="34" charset="0"/>
              </a:rPr>
              <a:t>UNCTAD data: </a:t>
            </a:r>
            <a:r>
              <a:rPr lang="en-US" sz="1200" dirty="0">
                <a:latin typeface="Arial" panose="020B0604020202020204" pitchFamily="34" charset="0"/>
                <a:cs typeface="Arial" panose="020B0604020202020204" pitchFamily="34" charset="0"/>
              </a:rPr>
              <a:t>intra-African exports declined by 17 percent in April 2020, but were more resilient to the twin COVID-19 and commodity price shock than Africa’s exports to the ROW → highlights importance of developing competitive and diversified intra-African value chains</a:t>
            </a:r>
          </a:p>
          <a:p>
            <a:endParaRPr lang="en-GB" dirty="0"/>
          </a:p>
        </p:txBody>
      </p:sp>
    </p:spTree>
    <p:extLst>
      <p:ext uri="{BB962C8B-B14F-4D97-AF65-F5344CB8AC3E}">
        <p14:creationId xmlns:p14="http://schemas.microsoft.com/office/powerpoint/2010/main" val="279417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a:spcAft>
                <a:spcPts val="600"/>
              </a:spcAft>
            </a:pPr>
            <a:r>
              <a:rPr lang="en-US" sz="1200" b="1" dirty="0">
                <a:latin typeface="Arial" panose="020B0604020202020204" pitchFamily="34" charset="0"/>
                <a:cs typeface="Arial" panose="020B0604020202020204" pitchFamily="34" charset="0"/>
              </a:rPr>
              <a:t>Cross-border trade disruptions: </a:t>
            </a:r>
            <a:r>
              <a:rPr lang="en-US" sz="1200" dirty="0">
                <a:latin typeface="Arial" panose="020B0604020202020204" pitchFamily="34" charset="0"/>
                <a:cs typeface="Arial" panose="020B0604020202020204" pitchFamily="34" charset="0"/>
              </a:rPr>
              <a:t>present challenges for Africa’s fight against COVID-19, and risk reversing progress towards the SDGs and AU Agenda 2063</a:t>
            </a:r>
          </a:p>
          <a:p>
            <a:pPr>
              <a:spcAft>
                <a:spcPts val="600"/>
              </a:spcAft>
            </a:pPr>
            <a:endParaRPr lang="en-US" sz="700" dirty="0">
              <a:latin typeface="Arial" panose="020B0604020202020204" pitchFamily="34" charset="0"/>
              <a:cs typeface="Arial" panose="020B0604020202020204" pitchFamily="34" charset="0"/>
            </a:endParaRPr>
          </a:p>
          <a:p>
            <a:pPr>
              <a:spcAft>
                <a:spcPts val="600"/>
              </a:spcAft>
            </a:pPr>
            <a:r>
              <a:rPr lang="en-US" sz="800" b="1" dirty="0">
                <a:latin typeface="Arial" panose="020B0604020202020204" pitchFamily="34" charset="0"/>
                <a:cs typeface="Arial" panose="020B0604020202020204" pitchFamily="34" charset="0"/>
              </a:rPr>
              <a:t>Response: </a:t>
            </a:r>
            <a:r>
              <a:rPr lang="en-US" sz="800" dirty="0">
                <a:latin typeface="Arial" panose="020B0604020202020204" pitchFamily="34" charset="0"/>
                <a:cs typeface="Arial" panose="020B0604020202020204" pitchFamily="34" charset="0"/>
              </a:rPr>
              <a:t>RECs introduced coordinating responses to facilitate “safe” and timely cross-border trade</a:t>
            </a:r>
          </a:p>
          <a:p>
            <a:endParaRPr lang="en-GB" dirty="0"/>
          </a:p>
        </p:txBody>
      </p:sp>
    </p:spTree>
    <p:extLst>
      <p:ext uri="{BB962C8B-B14F-4D97-AF65-F5344CB8AC3E}">
        <p14:creationId xmlns:p14="http://schemas.microsoft.com/office/powerpoint/2010/main" val="1674348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a:spcAft>
                <a:spcPts val="600"/>
              </a:spcAft>
            </a:pPr>
            <a:r>
              <a:rPr lang="en-US" sz="800" b="1" dirty="0">
                <a:latin typeface="Arial" panose="020B0604020202020204" pitchFamily="34" charset="0"/>
                <a:cs typeface="Arial" panose="020B0604020202020204" pitchFamily="34" charset="0"/>
              </a:rPr>
              <a:t>Key challenges</a:t>
            </a:r>
            <a:endParaRPr lang="en-US" sz="100" b="1"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Ø"/>
            </a:pPr>
            <a:r>
              <a:rPr lang="en-US" sz="800" dirty="0">
                <a:latin typeface="Arial" panose="020B0604020202020204" pitchFamily="34" charset="0"/>
                <a:cs typeface="Arial" panose="020B0604020202020204" pitchFamily="34" charset="0"/>
              </a:rPr>
              <a:t>Inadequate or delayed access to emergency COVID-19 supplies</a:t>
            </a:r>
          </a:p>
          <a:p>
            <a:pPr marL="285750" indent="-285750">
              <a:spcAft>
                <a:spcPts val="600"/>
              </a:spcAft>
              <a:buFont typeface="Wingdings" panose="05000000000000000000" pitchFamily="2" charset="2"/>
              <a:buChar char="Ø"/>
            </a:pPr>
            <a:r>
              <a:rPr lang="en-US" sz="800" dirty="0">
                <a:latin typeface="Arial" panose="020B0604020202020204" pitchFamily="34" charset="0"/>
                <a:cs typeface="Arial" panose="020B0604020202020204" pitchFamily="34" charset="0"/>
              </a:rPr>
              <a:t>Increased food insecurity</a:t>
            </a:r>
          </a:p>
          <a:p>
            <a:pPr marL="285750" indent="-285750">
              <a:spcAft>
                <a:spcPts val="600"/>
              </a:spcAft>
              <a:buFont typeface="Wingdings" panose="05000000000000000000" pitchFamily="2" charset="2"/>
              <a:buChar char="Ø"/>
            </a:pPr>
            <a:r>
              <a:rPr lang="en-US" sz="800" dirty="0">
                <a:latin typeface="Arial" panose="020B0604020202020204" pitchFamily="34" charset="0"/>
                <a:cs typeface="Arial" panose="020B0604020202020204" pitchFamily="34" charset="0"/>
              </a:rPr>
              <a:t>Escalation of prices along key corridors including cities</a:t>
            </a:r>
          </a:p>
          <a:p>
            <a:pPr marL="285750" indent="-285750">
              <a:spcAft>
                <a:spcPts val="600"/>
              </a:spcAft>
              <a:buFont typeface="Wingdings" panose="05000000000000000000" pitchFamily="2" charset="2"/>
              <a:buChar char="Ø"/>
            </a:pPr>
            <a:r>
              <a:rPr lang="en-US" sz="800" dirty="0">
                <a:latin typeface="Arial" panose="020B0604020202020204" pitchFamily="34" charset="0"/>
                <a:cs typeface="Arial" panose="020B0604020202020204" pitchFamily="34" charset="0"/>
              </a:rPr>
              <a:t>Loss of income for informal small-scale cross border traders</a:t>
            </a:r>
          </a:p>
          <a:p>
            <a:pPr marL="285750" indent="-285750">
              <a:spcAft>
                <a:spcPts val="600"/>
              </a:spcAft>
              <a:buFont typeface="Wingdings" panose="05000000000000000000" pitchFamily="2" charset="2"/>
              <a:buChar char="Ø"/>
            </a:pPr>
            <a:r>
              <a:rPr lang="en-US" sz="800" dirty="0">
                <a:latin typeface="Arial" panose="020B0604020202020204" pitchFamily="34" charset="0"/>
                <a:cs typeface="Arial" panose="020B0604020202020204" pitchFamily="34" charset="0"/>
              </a:rPr>
              <a:t>Increased financial stress</a:t>
            </a:r>
          </a:p>
          <a:p>
            <a:pPr marL="285750" indent="-285750">
              <a:spcAft>
                <a:spcPts val="600"/>
              </a:spcAft>
              <a:buFont typeface="Wingdings" panose="05000000000000000000" pitchFamily="2" charset="2"/>
              <a:buChar char="Ø"/>
            </a:pPr>
            <a:r>
              <a:rPr lang="en-US" sz="800" dirty="0">
                <a:latin typeface="Arial" panose="020B0604020202020204" pitchFamily="34" charset="0"/>
                <a:cs typeface="Arial" panose="020B0604020202020204" pitchFamily="34" charset="0"/>
              </a:rPr>
              <a:t>Reversal in gains in women’s economic empowerment</a:t>
            </a:r>
          </a:p>
          <a:p>
            <a:pPr marL="285750" indent="-285750">
              <a:spcAft>
                <a:spcPts val="600"/>
              </a:spcAft>
              <a:buFont typeface="Wingdings" panose="05000000000000000000" pitchFamily="2" charset="2"/>
              <a:buChar char="Ø"/>
            </a:pPr>
            <a:r>
              <a:rPr lang="en-US" sz="800" dirty="0">
                <a:latin typeface="Arial" panose="020B0604020202020204" pitchFamily="34" charset="0"/>
                <a:cs typeface="Arial" panose="020B0604020202020204" pitchFamily="34" charset="0"/>
              </a:rPr>
              <a:t>Slowdown in the development of cross-border value chains</a:t>
            </a:r>
          </a:p>
          <a:p>
            <a:pPr>
              <a:spcAft>
                <a:spcPts val="600"/>
              </a:spcAft>
            </a:pPr>
            <a:endParaRPr lang="en-US" sz="200"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Ø"/>
            </a:pPr>
            <a:endParaRPr lang="en-US" sz="800" dirty="0">
              <a:latin typeface="Arial" panose="020B0604020202020204" pitchFamily="34" charset="0"/>
              <a:cs typeface="Arial" panose="020B0604020202020204" pitchFamily="34" charset="0"/>
            </a:endParaRPr>
          </a:p>
          <a:p>
            <a:pPr>
              <a:spcAft>
                <a:spcPts val="600"/>
              </a:spcAft>
            </a:pPr>
            <a:endParaRPr lang="en-US" sz="800" dirty="0">
              <a:latin typeface="Arial" panose="020B0604020202020204" pitchFamily="34" charset="0"/>
              <a:cs typeface="Arial" panose="020B0604020202020204" pitchFamily="34" charset="0"/>
            </a:endParaRPr>
          </a:p>
          <a:p>
            <a:pPr>
              <a:spcAft>
                <a:spcPts val="600"/>
              </a:spcAft>
            </a:pPr>
            <a:endParaRPr lang="en-US" sz="800" dirty="0">
              <a:latin typeface="Arial" panose="020B0604020202020204" pitchFamily="34" charset="0"/>
              <a:cs typeface="Arial" panose="020B0604020202020204" pitchFamily="34" charset="0"/>
            </a:endParaRPr>
          </a:p>
          <a:p>
            <a:pPr>
              <a:spcAft>
                <a:spcPts val="600"/>
              </a:spcAft>
            </a:pPr>
            <a:endParaRPr lang="en-US" sz="7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645624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rgbClr val="000000"/>
                </a:solidFill>
                <a:effectLst/>
                <a:latin typeface="Helvetica Neue" pitchFamily="2"/>
                <a:ea typeface="MS PGothic" panose="020B0600070205080204" pitchFamily="34" charset="-128"/>
                <a:cs typeface="Helvetica Neue" pitchFamily="2"/>
                <a:sym typeface="Helvetica Neue" charset="0"/>
              </a:rPr>
              <a:t>Cross-border trade provides a lifeline for local communities and urban cities spanning entire corridors. Lower volumes of cross-border trade translate into lower supplies and increased prices, other things being equal.</a:t>
            </a:r>
          </a:p>
          <a:p>
            <a:pPr marL="171450" indent="-171450">
              <a:buFont typeface="Arial" panose="020B0604020202020204" pitchFamily="34" charset="0"/>
              <a:buChar char="•"/>
            </a:pPr>
            <a:r>
              <a:rPr lang="en-GB" sz="1200" kern="1200" dirty="0">
                <a:solidFill>
                  <a:srgbClr val="000000"/>
                </a:solidFill>
                <a:effectLst/>
                <a:latin typeface="Helvetica Neue" pitchFamily="2"/>
                <a:ea typeface="MS PGothic" panose="020B0600070205080204" pitchFamily="34" charset="-128"/>
                <a:cs typeface="Helvetica Neue" pitchFamily="2"/>
                <a:sym typeface="Helvetica Neue" charset="0"/>
              </a:rPr>
              <a:t>In East Africa, many farmers have been unable to move their produce to border markets, which has cut off a vital source of cross-border trade. Much of the food crossing borders ends up in cities in East Africa, which are now experiencing price hikes.</a:t>
            </a:r>
          </a:p>
          <a:p>
            <a:pPr marL="171450" indent="-171450">
              <a:buFont typeface="Arial" panose="020B0604020202020204" pitchFamily="34" charset="0"/>
              <a:buChar char="•"/>
            </a:pPr>
            <a:r>
              <a:rPr lang="en-GB" sz="1200" kern="1200" dirty="0">
                <a:solidFill>
                  <a:srgbClr val="000000"/>
                </a:solidFill>
                <a:effectLst/>
                <a:latin typeface="Helvetica Neue" pitchFamily="2"/>
                <a:ea typeface="MS PGothic" panose="020B0600070205080204" pitchFamily="34" charset="-128"/>
                <a:cs typeface="Helvetica Neue" pitchFamily="2"/>
                <a:sym typeface="Helvetica Neue" charset="0"/>
              </a:rPr>
              <a:t>This figure shows the broad increase in the prices of maize, a key food staple in East Africa, focusing on cities in the following countries: Burundi (Bujumburu), United Republic of Tanzania (Dar es Salaam), Kenya (Nairobi), Rwanda (Kimironko) and Uganda (Kampala), comparing the month in 2020 with the same month in 2019. For example, in Bujumburu, maize prices increased significantly, by about 33 per cent in January 2020, 13 per cent in February 2020, 2 per cent in March 2020, 49 per cent in April 2020 and 37 per cent in May 2020, compared to the same months in 2019.</a:t>
            </a:r>
            <a:endParaRPr lang="en-GB" dirty="0"/>
          </a:p>
        </p:txBody>
      </p:sp>
    </p:spTree>
    <p:extLst>
      <p:ext uri="{BB962C8B-B14F-4D97-AF65-F5344CB8AC3E}">
        <p14:creationId xmlns:p14="http://schemas.microsoft.com/office/powerpoint/2010/main" val="321589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GB" sz="1200" b="1" dirty="0">
                <a:latin typeface="Arial" panose="020B0604020202020204" pitchFamily="34" charset="0"/>
                <a:cs typeface="Arial" panose="020B0604020202020204" pitchFamily="34" charset="0"/>
              </a:rPr>
              <a:t>SADC: </a:t>
            </a:r>
            <a:r>
              <a:rPr lang="en-GB" sz="1200" dirty="0">
                <a:latin typeface="Arial" panose="020B0604020202020204" pitchFamily="34" charset="0"/>
                <a:cs typeface="Arial" panose="020B0604020202020204" pitchFamily="34" charset="0"/>
              </a:rPr>
              <a:t>first to be adopted on 6 April 2020</a:t>
            </a:r>
          </a:p>
          <a:p>
            <a:r>
              <a:rPr lang="en-GB" sz="1200" b="1" dirty="0">
                <a:latin typeface="Arial" panose="020B0604020202020204" pitchFamily="34" charset="0"/>
                <a:cs typeface="Arial" panose="020B0604020202020204" pitchFamily="34" charset="0"/>
              </a:rPr>
              <a:t>EAC: </a:t>
            </a:r>
            <a:r>
              <a:rPr lang="en-GB" sz="1200" dirty="0">
                <a:latin typeface="Arial" panose="020B0604020202020204" pitchFamily="34" charset="0"/>
                <a:cs typeface="Arial" panose="020B0604020202020204" pitchFamily="34" charset="0"/>
              </a:rPr>
              <a:t>signed and published by EAC Regional Coordination Committee on COVID-19 Response on 24 April 2020, but not officially adopted by Member States</a:t>
            </a:r>
          </a:p>
          <a:p>
            <a:r>
              <a:rPr lang="en-GB" sz="1200" b="1" dirty="0">
                <a:latin typeface="Arial" panose="020B0604020202020204" pitchFamily="34" charset="0"/>
                <a:cs typeface="Arial" panose="020B0604020202020204" pitchFamily="34" charset="0"/>
              </a:rPr>
              <a:t>COMESA:</a:t>
            </a:r>
            <a:r>
              <a:rPr lang="en-GB" sz="1200" dirty="0">
                <a:latin typeface="Arial" panose="020B0604020202020204" pitchFamily="34" charset="0"/>
                <a:cs typeface="Arial" panose="020B0604020202020204" pitchFamily="34" charset="0"/>
              </a:rPr>
              <a:t> adopted on 14 May 2020</a:t>
            </a:r>
          </a:p>
          <a:p>
            <a:r>
              <a:rPr lang="en-GB" sz="1200" b="1" dirty="0">
                <a:latin typeface="Arial" panose="020B0604020202020204" pitchFamily="34" charset="0"/>
                <a:cs typeface="Arial" panose="020B0604020202020204" pitchFamily="34" charset="0"/>
              </a:rPr>
              <a:t>ECOWAS:</a:t>
            </a:r>
            <a:r>
              <a:rPr lang="en-GB" sz="1200" dirty="0">
                <a:latin typeface="Arial" panose="020B0604020202020204" pitchFamily="34" charset="0"/>
                <a:cs typeface="Arial" panose="020B0604020202020204" pitchFamily="34" charset="0"/>
              </a:rPr>
              <a:t> draft guidelines adopted by Ministerial Coordinating Committee on 17 June 2020, but not yet presented for adoption by Heads of State (not in force)</a:t>
            </a:r>
          </a:p>
          <a:p>
            <a:endParaRPr lang="en-GB"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Challenge: </a:t>
            </a:r>
            <a:r>
              <a:rPr lang="en-US" sz="1200" dirty="0">
                <a:latin typeface="Arial" panose="020B0604020202020204" pitchFamily="34" charset="0"/>
                <a:cs typeface="Arial" panose="020B0604020202020204" pitchFamily="34" charset="0"/>
              </a:rPr>
              <a:t>Inconsistent implementation at national level and lack of harmonization across RECs</a:t>
            </a:r>
            <a:endParaRPr lang="en-GB" sz="12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452190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37126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1048679" name="Título 1"/>
          <p:cNvSpPr>
            <a:spLocks noGrp="1"/>
          </p:cNvSpPr>
          <p:nvPr>
            <p:ph type="ctrTitle"/>
          </p:nvPr>
        </p:nvSpPr>
        <p:spPr>
          <a:xfrm>
            <a:off x="685800" y="2130427"/>
            <a:ext cx="7772400" cy="1470025"/>
          </a:xfrm>
        </p:spPr>
        <p:txBody>
          <a:bodyPr/>
          <a:lstStyle/>
          <a:p>
            <a:r>
              <a:rPr lang="pt-PT"/>
              <a:t>Clique para editar o estilo</a:t>
            </a:r>
            <a:endParaRPr lang="en-GB"/>
          </a:p>
        </p:txBody>
      </p:sp>
      <p:sp>
        <p:nvSpPr>
          <p:cNvPr id="1048680" name="Subtítulo 2"/>
          <p:cNvSpPr>
            <a:spLocks noGrp="1"/>
          </p:cNvSpPr>
          <p:nvPr>
            <p:ph type="subTitle" idx="1"/>
          </p:nvPr>
        </p:nvSpPr>
        <p:spPr>
          <a:xfrm>
            <a:off x="1371600" y="3886200"/>
            <a:ext cx="64008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PT"/>
              <a:t>Faça clique para editar o estilo</a:t>
            </a:r>
            <a:endParaRPr lang="en-GB"/>
          </a:p>
        </p:txBody>
      </p:sp>
      <p:sp>
        <p:nvSpPr>
          <p:cNvPr id="1048681" name="Rectangle 6"/>
          <p:cNvSpPr>
            <a:spLocks noGrp="1"/>
          </p:cNvSpPr>
          <p:nvPr>
            <p:ph type="sldNum" sz="quarter" idx="10"/>
          </p:nvPr>
        </p:nvSpPr>
        <p:spPr/>
        <p:txBody>
          <a:bodyPr/>
          <a:lstStyle/>
          <a:p>
            <a:fld id="{54A044DB-1C9A-478B-AA8F-1D3FE7D063E3}"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1048713" name="Título 1"/>
          <p:cNvSpPr>
            <a:spLocks noGrp="1"/>
          </p:cNvSpPr>
          <p:nvPr>
            <p:ph type="title"/>
          </p:nvPr>
        </p:nvSpPr>
        <p:spPr/>
        <p:txBody>
          <a:bodyPr/>
          <a:lstStyle/>
          <a:p>
            <a:r>
              <a:rPr lang="pt-PT"/>
              <a:t>Clique para editar o estilo</a:t>
            </a:r>
            <a:endParaRPr lang="en-GB"/>
          </a:p>
        </p:txBody>
      </p:sp>
      <p:sp>
        <p:nvSpPr>
          <p:cNvPr id="1048714"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1048715" name="Rectangle 6"/>
          <p:cNvSpPr>
            <a:spLocks noGrp="1"/>
          </p:cNvSpPr>
          <p:nvPr>
            <p:ph type="sldNum" sz="quarter" idx="10"/>
          </p:nvPr>
        </p:nvSpPr>
        <p:spPr/>
        <p:txBody>
          <a:bodyPr/>
          <a:lstStyle/>
          <a:p>
            <a:fld id="{1BC70C47-831F-48D2-90DC-81A145A53879}"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1048689" name="Título Vertical 1"/>
          <p:cNvSpPr>
            <a:spLocks noGrp="1"/>
          </p:cNvSpPr>
          <p:nvPr>
            <p:ph type="title" orient="vert"/>
          </p:nvPr>
        </p:nvSpPr>
        <p:spPr>
          <a:xfrm>
            <a:off x="6642101" y="341315"/>
            <a:ext cx="2070100" cy="5761037"/>
          </a:xfrm>
        </p:spPr>
        <p:txBody>
          <a:bodyPr vert="eaVert"/>
          <a:lstStyle/>
          <a:p>
            <a:r>
              <a:rPr lang="pt-PT"/>
              <a:t>Clique para editar o estilo</a:t>
            </a:r>
            <a:endParaRPr lang="en-GB"/>
          </a:p>
        </p:txBody>
      </p:sp>
      <p:sp>
        <p:nvSpPr>
          <p:cNvPr id="1048690" name="Marcador de Posição de Texto Vertical 2"/>
          <p:cNvSpPr>
            <a:spLocks noGrp="1"/>
          </p:cNvSpPr>
          <p:nvPr>
            <p:ph type="body" orient="vert" idx="1"/>
          </p:nvPr>
        </p:nvSpPr>
        <p:spPr>
          <a:xfrm>
            <a:off x="430214" y="341315"/>
            <a:ext cx="6059487" cy="5761037"/>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1048691" name="Rectangle 6"/>
          <p:cNvSpPr>
            <a:spLocks noGrp="1"/>
          </p:cNvSpPr>
          <p:nvPr>
            <p:ph type="sldNum" sz="quarter" idx="10"/>
          </p:nvPr>
        </p:nvSpPr>
        <p:spPr/>
        <p:txBody>
          <a:bodyPr/>
          <a:lstStyle/>
          <a:p>
            <a:fld id="{4563E201-1F83-4BC4-99C3-56835B35C02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2097152" name="Picture 6"/>
          <p:cNvPicPr>
            <a:picLocks noChangeAspect="1"/>
          </p:cNvPicPr>
          <p:nvPr userDrawn="1"/>
        </p:nvPicPr>
        <p:blipFill>
          <a:blip r:embed="rId2"/>
          <a:srcRect/>
          <a:stretch>
            <a:fillRect/>
          </a:stretch>
        </p:blipFill>
        <p:spPr>
          <a:xfrm>
            <a:off x="0" y="0"/>
            <a:ext cx="9144000" cy="2832100"/>
          </a:xfrm>
          <a:prstGeom prst="rect">
            <a:avLst/>
          </a:prstGeom>
        </p:spPr>
      </p:pic>
      <p:sp>
        <p:nvSpPr>
          <p:cNvPr id="1048579" name="Title 1"/>
          <p:cNvSpPr>
            <a:spLocks noGrp="1"/>
          </p:cNvSpPr>
          <p:nvPr>
            <p:ph type="title"/>
          </p:nvPr>
        </p:nvSpPr>
        <p:spPr>
          <a:xfrm>
            <a:off x="382725" y="2334218"/>
            <a:ext cx="837855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2097153" name="Picture 7"/>
          <p:cNvPicPr>
            <a:picLocks noChangeAspect="1"/>
          </p:cNvPicPr>
          <p:nvPr userDrawn="1"/>
        </p:nvPicPr>
        <p:blipFill rotWithShape="1">
          <a:blip r:embed="rId3"/>
          <a:srcRect b="8520"/>
          <a:stretch>
            <a:fillRect/>
          </a:stretch>
        </p:blipFill>
        <p:spPr>
          <a:xfrm>
            <a:off x="533926" y="5222369"/>
            <a:ext cx="1979213" cy="1250433"/>
          </a:xfrm>
          <a:prstGeom prst="rect">
            <a:avLst/>
          </a:prstGeom>
        </p:spPr>
      </p:pic>
      <p:pic>
        <p:nvPicPr>
          <p:cNvPr id="2097154" name="Picture 9" descr="A close up of a logo  Description automatically generated"/>
          <p:cNvPicPr>
            <a:picLocks noChangeAspect="1"/>
          </p:cNvPicPr>
          <p:nvPr userDrawn="1"/>
        </p:nvPicPr>
        <p:blipFill>
          <a:blip r:embed="rId4"/>
          <a:stretch>
            <a:fillRect/>
          </a:stretch>
        </p:blipFill>
        <p:spPr>
          <a:xfrm>
            <a:off x="397126" y="433952"/>
            <a:ext cx="3282075" cy="37870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048583" name="Content Placeholder 2"/>
          <p:cNvSpPr>
            <a:spLocks noGrp="1"/>
          </p:cNvSpPr>
          <p:nvPr>
            <p:ph idx="1"/>
          </p:nvPr>
        </p:nvSpPr>
        <p:spPr>
          <a:xfrm>
            <a:off x="338400" y="1825625"/>
            <a:ext cx="8467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97155" name="Content Placeholder 4"/>
          <p:cNvPicPr>
            <a:picLocks noChangeAspect="1"/>
          </p:cNvPicPr>
          <p:nvPr userDrawn="1"/>
        </p:nvPicPr>
        <p:blipFill rotWithShape="1">
          <a:blip r:embed="rId2"/>
          <a:srcRect t="94676"/>
          <a:stretch>
            <a:fillRect/>
          </a:stretch>
        </p:blipFill>
        <p:spPr>
          <a:xfrm>
            <a:off x="0" y="6492875"/>
            <a:ext cx="9144000" cy="36512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1048704" name="Título 1"/>
          <p:cNvSpPr>
            <a:spLocks noGrp="1"/>
          </p:cNvSpPr>
          <p:nvPr>
            <p:ph type="title"/>
          </p:nvPr>
        </p:nvSpPr>
        <p:spPr/>
        <p:txBody>
          <a:bodyPr/>
          <a:lstStyle/>
          <a:p>
            <a:r>
              <a:rPr lang="pt-PT"/>
              <a:t>Clique para editar o estilo</a:t>
            </a:r>
            <a:endParaRPr lang="en-GB"/>
          </a:p>
        </p:txBody>
      </p:sp>
      <p:sp>
        <p:nvSpPr>
          <p:cNvPr id="1048705"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1048706" name="Rectangle 6"/>
          <p:cNvSpPr>
            <a:spLocks noGrp="1"/>
          </p:cNvSpPr>
          <p:nvPr>
            <p:ph type="sldNum" sz="quarter" idx="10"/>
          </p:nvPr>
        </p:nvSpPr>
        <p:spPr/>
        <p:txBody>
          <a:bodyPr/>
          <a:lstStyle/>
          <a:p>
            <a:fld id="{6C16AEDE-7669-4DFB-9AEC-9FCBA194745F}"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1048693" name="Título 1"/>
          <p:cNvSpPr>
            <a:spLocks noGrp="1"/>
          </p:cNvSpPr>
          <p:nvPr>
            <p:ph type="title"/>
          </p:nvPr>
        </p:nvSpPr>
        <p:spPr>
          <a:xfrm>
            <a:off x="722313" y="4406902"/>
            <a:ext cx="7772400" cy="1362075"/>
          </a:xfrm>
        </p:spPr>
        <p:txBody>
          <a:bodyPr/>
          <a:lstStyle>
            <a:lvl1pPr algn="l">
              <a:defRPr sz="4000" b="1" cap="all"/>
            </a:lvl1pPr>
          </a:lstStyle>
          <a:p>
            <a:r>
              <a:rPr lang="pt-PT"/>
              <a:t>Clique para editar o estilo</a:t>
            </a:r>
            <a:endParaRPr lang="en-GB"/>
          </a:p>
        </p:txBody>
      </p:sp>
      <p:sp>
        <p:nvSpPr>
          <p:cNvPr id="1048694"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1048695" name="Rectangle 6"/>
          <p:cNvSpPr>
            <a:spLocks noGrp="1"/>
          </p:cNvSpPr>
          <p:nvPr>
            <p:ph type="sldNum" sz="quarter" idx="10"/>
          </p:nvPr>
        </p:nvSpPr>
        <p:spPr/>
        <p:txBody>
          <a:bodyPr/>
          <a:lstStyle/>
          <a:p>
            <a:fld id="{6D0B108D-415C-4793-8A62-49AA98488A54}"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1048700" name="Título 1"/>
          <p:cNvSpPr>
            <a:spLocks noGrp="1"/>
          </p:cNvSpPr>
          <p:nvPr>
            <p:ph type="title"/>
          </p:nvPr>
        </p:nvSpPr>
        <p:spPr/>
        <p:txBody>
          <a:bodyPr/>
          <a:lstStyle/>
          <a:p>
            <a:r>
              <a:rPr lang="pt-PT"/>
              <a:t>Clique para editar o estilo</a:t>
            </a:r>
            <a:endParaRPr lang="en-GB"/>
          </a:p>
        </p:txBody>
      </p:sp>
      <p:sp>
        <p:nvSpPr>
          <p:cNvPr id="1048701" name="Marcador de Posição de Conteúdo 2"/>
          <p:cNvSpPr>
            <a:spLocks noGrp="1"/>
          </p:cNvSpPr>
          <p:nvPr>
            <p:ph sz="half" idx="1"/>
          </p:nvPr>
        </p:nvSpPr>
        <p:spPr>
          <a:xfrm>
            <a:off x="457200" y="15763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1048702" name="Marcador de Posição de Conteúdo 3"/>
          <p:cNvSpPr>
            <a:spLocks noGrp="1"/>
          </p:cNvSpPr>
          <p:nvPr>
            <p:ph sz="half" idx="2"/>
          </p:nvPr>
        </p:nvSpPr>
        <p:spPr>
          <a:xfrm>
            <a:off x="4648200" y="15763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1048703" name="Rectangle 6"/>
          <p:cNvSpPr>
            <a:spLocks noGrp="1"/>
          </p:cNvSpPr>
          <p:nvPr>
            <p:ph type="sldNum" sz="quarter" idx="10"/>
          </p:nvPr>
        </p:nvSpPr>
        <p:spPr/>
        <p:txBody>
          <a:bodyPr/>
          <a:lstStyle/>
          <a:p>
            <a:fld id="{34DA6FB5-2EF3-4857-B9A1-9D33C91777DE}"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48683" name="Título 1"/>
          <p:cNvSpPr>
            <a:spLocks noGrp="1"/>
          </p:cNvSpPr>
          <p:nvPr>
            <p:ph type="title"/>
          </p:nvPr>
        </p:nvSpPr>
        <p:spPr>
          <a:xfrm>
            <a:off x="457200" y="274638"/>
            <a:ext cx="8229600" cy="1143000"/>
          </a:xfrm>
        </p:spPr>
        <p:txBody>
          <a:bodyPr/>
          <a:lstStyle/>
          <a:p>
            <a:r>
              <a:rPr lang="pt-PT"/>
              <a:t>Clique para editar o estilo</a:t>
            </a:r>
            <a:endParaRPr lang="en-GB"/>
          </a:p>
        </p:txBody>
      </p:sp>
      <p:sp>
        <p:nvSpPr>
          <p:cNvPr id="1048684"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1048685"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1048686" name="Marcador de Posição do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1048687" name="Marcador de Posição de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1048688" name="Rectangle 6"/>
          <p:cNvSpPr>
            <a:spLocks noGrp="1"/>
          </p:cNvSpPr>
          <p:nvPr>
            <p:ph type="sldNum" sz="quarter" idx="10"/>
          </p:nvPr>
        </p:nvSpPr>
        <p:spPr/>
        <p:txBody>
          <a:bodyPr/>
          <a:lstStyle/>
          <a:p>
            <a:fld id="{DBA45866-F6EF-4E43-9728-134FF8E2E337}"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1048707" name="Título 1"/>
          <p:cNvSpPr>
            <a:spLocks noGrp="1"/>
          </p:cNvSpPr>
          <p:nvPr>
            <p:ph type="title"/>
          </p:nvPr>
        </p:nvSpPr>
        <p:spPr/>
        <p:txBody>
          <a:bodyPr/>
          <a:lstStyle/>
          <a:p>
            <a:r>
              <a:rPr lang="pt-PT"/>
              <a:t>Clique para editar o estilo</a:t>
            </a:r>
            <a:endParaRPr lang="en-GB"/>
          </a:p>
        </p:txBody>
      </p:sp>
      <p:sp>
        <p:nvSpPr>
          <p:cNvPr id="1048708" name="Rectangle 6"/>
          <p:cNvSpPr>
            <a:spLocks noGrp="1"/>
          </p:cNvSpPr>
          <p:nvPr>
            <p:ph type="sldNum" sz="quarter" idx="10"/>
          </p:nvPr>
        </p:nvSpPr>
        <p:spPr/>
        <p:txBody>
          <a:bodyPr/>
          <a:lstStyle/>
          <a:p>
            <a:fld id="{F6C4D615-A595-4F8C-B915-F22E3FF88781}"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1048692" name="Rectangle 6"/>
          <p:cNvSpPr>
            <a:spLocks noGrp="1"/>
          </p:cNvSpPr>
          <p:nvPr>
            <p:ph type="sldNum" sz="quarter" idx="10"/>
          </p:nvPr>
        </p:nvSpPr>
        <p:spPr/>
        <p:txBody>
          <a:bodyPr/>
          <a:lstStyle/>
          <a:p>
            <a:fld id="{32B8BDA4-F0B6-4F7A-A091-BE01F09E6D3C}"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1048696" name="Título 1"/>
          <p:cNvSpPr>
            <a:spLocks noGrp="1"/>
          </p:cNvSpPr>
          <p:nvPr>
            <p:ph type="title"/>
          </p:nvPr>
        </p:nvSpPr>
        <p:spPr>
          <a:xfrm>
            <a:off x="457201" y="273050"/>
            <a:ext cx="3008313" cy="1162050"/>
          </a:xfrm>
        </p:spPr>
        <p:txBody>
          <a:bodyPr anchor="b"/>
          <a:lstStyle>
            <a:lvl1pPr algn="l">
              <a:defRPr sz="2000" b="1"/>
            </a:lvl1pPr>
          </a:lstStyle>
          <a:p>
            <a:r>
              <a:rPr lang="pt-PT"/>
              <a:t>Clique para editar o estilo</a:t>
            </a:r>
            <a:endParaRPr lang="en-GB"/>
          </a:p>
        </p:txBody>
      </p:sp>
      <p:sp>
        <p:nvSpPr>
          <p:cNvPr id="1048697" name="Marcador de Posição de Conteú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1048698" name="Marcador de Posição do Texto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1048699" name="Rectangle 6"/>
          <p:cNvSpPr>
            <a:spLocks noGrp="1"/>
          </p:cNvSpPr>
          <p:nvPr>
            <p:ph type="sldNum" sz="quarter" idx="10"/>
          </p:nvPr>
        </p:nvSpPr>
        <p:spPr/>
        <p:txBody>
          <a:bodyPr/>
          <a:lstStyle/>
          <a:p>
            <a:fld id="{05D71DA9-A6B9-4B3D-B544-CF26C6928829}"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1048709"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GB"/>
          </a:p>
        </p:txBody>
      </p:sp>
      <p:sp>
        <p:nvSpPr>
          <p:cNvPr id="1048710"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sym typeface="Calibri" pitchFamily="34" charset="0"/>
            </a:endParaRPr>
          </a:p>
        </p:txBody>
      </p:sp>
      <p:sp>
        <p:nvSpPr>
          <p:cNvPr id="1048711"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1048712" name="Rectangle 6"/>
          <p:cNvSpPr>
            <a:spLocks noGrp="1"/>
          </p:cNvSpPr>
          <p:nvPr>
            <p:ph type="sldNum" sz="quarter" idx="10"/>
          </p:nvPr>
        </p:nvSpPr>
        <p:spPr/>
        <p:txBody>
          <a:bodyPr/>
          <a:lstStyle/>
          <a:p>
            <a:fld id="{AF02FE6F-2273-44F9-9B31-15B4F527355C}"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8576" name="Rectangle 5"/>
          <p:cNvSpPr>
            <a:spLocks noGrp="1"/>
          </p:cNvSpPr>
          <p:nvPr>
            <p:ph type="body" idx="1"/>
          </p:nvPr>
        </p:nvSpPr>
        <p:spPr bwMode="auto">
          <a:xfrm>
            <a:off x="457200" y="1576388"/>
            <a:ext cx="8229600" cy="4525962"/>
          </a:xfrm>
          <a:prstGeom prst="rect">
            <a:avLst/>
          </a:prstGeom>
          <a:noFill/>
          <a:ln>
            <a:noFill/>
          </a:ln>
        </p:spPr>
        <p:txBody>
          <a:bodyPr vert="horz" wrap="square" lIns="0" tIns="0" rIns="0" bIns="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1048577" name="Rectangle 4"/>
          <p:cNvSpPr>
            <a:spLocks noGrp="1"/>
          </p:cNvSpPr>
          <p:nvPr>
            <p:ph type="title"/>
          </p:nvPr>
        </p:nvSpPr>
        <p:spPr bwMode="auto">
          <a:xfrm>
            <a:off x="430214" y="341313"/>
            <a:ext cx="8281987" cy="1371600"/>
          </a:xfrm>
          <a:prstGeom prst="rect">
            <a:avLst/>
          </a:prstGeom>
          <a:noFill/>
          <a:ln>
            <a:noFill/>
          </a:ln>
        </p:spPr>
        <p:txBody>
          <a:bodyPr vert="horz" wrap="square" lIns="0" tIns="0" rIns="0" bIns="0" numCol="1" anchor="t" anchorCtr="0" compatLnSpc="1">
            <a:prstTxWarp prst="textNoShape">
              <a:avLst/>
            </a:prstTxWarp>
          </a:bodyPr>
          <a:lstStyle/>
          <a:p>
            <a:pPr lvl="0"/>
            <a:r>
              <a:rPr lang="en-US" altLang="en-US">
                <a:sym typeface="Lucida Sans" panose="020B0602040502020204" pitchFamily="34" charset="0"/>
              </a:rPr>
              <a:t>Click to edit Master title style</a:t>
            </a:r>
          </a:p>
        </p:txBody>
      </p:sp>
      <p:sp>
        <p:nvSpPr>
          <p:cNvPr id="1048578" name="Rectangle 6"/>
          <p:cNvSpPr>
            <a:spLocks noGrp="1"/>
          </p:cNvSpPr>
          <p:nvPr>
            <p:ph type="sldNum" sz="quarter" idx="2"/>
          </p:nvPr>
        </p:nvSpPr>
        <p:spPr bwMode="auto">
          <a:xfrm>
            <a:off x="8418514" y="6376988"/>
            <a:ext cx="268287" cy="279400"/>
          </a:xfrm>
          <a:prstGeom prst="rect">
            <a:avLst/>
          </a:prstGeom>
          <a:noFill/>
          <a:ln w="12700" cap="flat" cmpd="sng">
            <a:noFill/>
            <a:prstDash val="solid"/>
            <a:miter lim="400000"/>
            <a:headEnd type="none" w="med" len="med"/>
            <a:tailEnd type="none" w="med" len="med"/>
          </a:ln>
          <a:effectLst/>
        </p:spPr>
        <p:txBody>
          <a:bodyPr vert="horz" wrap="none" lIns="0" tIns="0" rIns="0" bIns="0" numCol="1" anchor="t" anchorCtr="0" compatLnSpc="1">
            <a:prstTxWarp prst="textNoShape">
              <a:avLst/>
            </a:prstTxWarp>
          </a:bodyPr>
          <a:lstStyle>
            <a:lvl1pPr algn="r" eaLnBrk="1">
              <a:defRPr>
                <a:solidFill>
                  <a:srgbClr val="888888"/>
                </a:solidFill>
                <a:latin typeface="Helvetica" panose="020B0604020202020204" pitchFamily="34" charset="0"/>
                <a:sym typeface="Helvetica" panose="020B0604020202020204" pitchFamily="34" charset="0"/>
              </a:defRPr>
            </a:lvl1pPr>
          </a:lstStyle>
          <a:p>
            <a:fld id="{7377FABE-4B21-4525-A92A-87DB55290FF1}"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l" rtl="0" eaLnBrk="0" fontAlgn="base" hangingPunct="0">
        <a:spcBef>
          <a:spcPct val="0"/>
        </a:spcBef>
        <a:spcAft>
          <a:spcPct val="0"/>
        </a:spcAft>
        <a:defRPr sz="4000" b="1">
          <a:solidFill>
            <a:srgbClr val="FFFFFF"/>
          </a:solidFill>
          <a:latin typeface="+mj-lt"/>
          <a:ea typeface="MS PGothic" panose="020B0600070205080204" pitchFamily="34" charset="-128"/>
          <a:cs typeface="+mj-cs"/>
          <a:sym typeface="Lucida Sans" panose="020B0602040502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p:titleStyle>
    <p:bodyStyle>
      <a:lvl1pPr marL="342900" indent="-342900" algn="l" rtl="0" eaLnBrk="0" fontAlgn="base" hangingPunct="0">
        <a:spcBef>
          <a:spcPct val="0"/>
        </a:spcBef>
        <a:spcAft>
          <a:spcPct val="0"/>
        </a:spcAft>
        <a:buChar char="•"/>
        <a:defRPr sz="3200">
          <a:solidFill>
            <a:srgbClr val="000000"/>
          </a:solidFill>
          <a:latin typeface="+mn-lt"/>
          <a:ea typeface="MS PGothic" panose="020B0600070205080204" pitchFamily="34" charset="-128"/>
          <a:cs typeface="+mn-cs"/>
          <a:sym typeface="Calibri" panose="020F0502020204030204" pitchFamily="34" charset="0"/>
        </a:defRPr>
      </a:lvl1pPr>
      <a:lvl2pPr marL="742950" indent="-285750" algn="l" rtl="0" eaLnBrk="0" fontAlgn="base" hangingPunct="0">
        <a:spcBef>
          <a:spcPct val="0"/>
        </a:spcBef>
        <a:spcAft>
          <a:spcPct val="0"/>
        </a:spcAft>
        <a:buChar char="–"/>
        <a:defRPr sz="2800">
          <a:solidFill>
            <a:srgbClr val="000000"/>
          </a:solidFill>
          <a:latin typeface="+mn-lt"/>
          <a:ea typeface="+mn-ea"/>
          <a:cs typeface="+mn-cs"/>
          <a:sym typeface="Calibri" panose="020F0502020204030204" pitchFamily="34" charset="0"/>
        </a:defRPr>
      </a:lvl2pPr>
      <a:lvl3pPr marL="1143000" indent="-228600" algn="l" rtl="0" eaLnBrk="0" fontAlgn="base" hangingPunct="0">
        <a:spcBef>
          <a:spcPct val="0"/>
        </a:spcBef>
        <a:spcAft>
          <a:spcPct val="0"/>
        </a:spcAft>
        <a:buChar char="•"/>
        <a:defRPr sz="2400">
          <a:solidFill>
            <a:srgbClr val="000000"/>
          </a:solidFill>
          <a:latin typeface="+mn-lt"/>
          <a:ea typeface="+mn-ea"/>
          <a:cs typeface="+mn-cs"/>
          <a:sym typeface="Calibri" panose="020F0502020204030204" pitchFamily="34" charset="0"/>
        </a:defRPr>
      </a:lvl3pPr>
      <a:lvl4pPr marL="1600200" indent="-228600" algn="l" rtl="0" eaLnBrk="0" fontAlgn="base" hangingPunct="0">
        <a:spcBef>
          <a:spcPct val="0"/>
        </a:spcBef>
        <a:spcAft>
          <a:spcPct val="0"/>
        </a:spcAft>
        <a:buChar char="–"/>
        <a:defRPr sz="2000">
          <a:solidFill>
            <a:srgbClr val="000000"/>
          </a:solidFill>
          <a:latin typeface="+mn-lt"/>
          <a:ea typeface="+mn-ea"/>
          <a:cs typeface="+mn-cs"/>
          <a:sym typeface="Calibri" panose="020F0502020204030204" pitchFamily="34" charset="0"/>
        </a:defRPr>
      </a:lvl4pPr>
      <a:lvl5pPr marL="2057400" indent="-228600" algn="l" rtl="0" eaLnBrk="0" fontAlgn="base" hangingPunct="0">
        <a:spcBef>
          <a:spcPct val="0"/>
        </a:spcBef>
        <a:spcAft>
          <a:spcPct val="0"/>
        </a:spcAft>
        <a:buChar char="»"/>
        <a:defRPr sz="2000">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0" name="Title 1"/>
          <p:cNvSpPr txBox="1"/>
          <p:nvPr/>
        </p:nvSpPr>
        <p:spPr>
          <a:xfrm>
            <a:off x="6012160" y="5123499"/>
            <a:ext cx="3613210" cy="1366582"/>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l"/>
            <a:r>
              <a:rPr lang="en-US" sz="1800" dirty="0">
                <a:solidFill>
                  <a:schemeClr val="accent1">
                    <a:lumMod val="50000"/>
                  </a:schemeClr>
                </a:solidFill>
                <a:latin typeface="Arial" panose="020B0604020202020204" pitchFamily="34" charset="0"/>
                <a:cs typeface="Arial" panose="020B0604020202020204" pitchFamily="34" charset="0"/>
              </a:rPr>
              <a:t>10 September, 2020</a:t>
            </a:r>
          </a:p>
          <a:p>
            <a:pPr algn="l"/>
            <a:r>
              <a:rPr lang="en-US" sz="1800" dirty="0">
                <a:latin typeface="Arial" panose="020B0604020202020204" pitchFamily="34" charset="0"/>
                <a:cs typeface="Arial" panose="020B0604020202020204" pitchFamily="34" charset="0"/>
              </a:rPr>
              <a:t>Addis Ababa, Ethiopia</a:t>
            </a:r>
          </a:p>
        </p:txBody>
      </p:sp>
      <p:sp>
        <p:nvSpPr>
          <p:cNvPr id="1048581" name="Title 1"/>
          <p:cNvSpPr txBox="1"/>
          <p:nvPr/>
        </p:nvSpPr>
        <p:spPr bwMode="auto">
          <a:xfrm>
            <a:off x="528728" y="4015440"/>
            <a:ext cx="8378550" cy="1636866"/>
          </a:xfrm>
          <a:prstGeom prst="rect">
            <a:avLst/>
          </a:prstGeom>
          <a:noFill/>
          <a:ln>
            <a:noFill/>
          </a:ln>
        </p:spPr>
        <p:txBody>
          <a:bodyPr vert="horz" wrap="square" lIns="0" tIns="0" rIns="0" bIns="0" numCol="1" anchor="t" anchorCtr="0" compatLnSpc="1">
            <a:prstTxWarp prst="textNoShape">
              <a:avLst/>
            </a:prstTxWarp>
            <a:normAutofit/>
          </a:bodyPr>
          <a:lstStyle>
            <a:lvl1pPr algn="ctr" rtl="0" eaLnBrk="0" fontAlgn="base" hangingPunct="0">
              <a:spcBef>
                <a:spcPct val="0"/>
              </a:spcBef>
              <a:spcAft>
                <a:spcPct val="0"/>
              </a:spcAft>
              <a:defRPr sz="3200" b="1" i="0" baseline="0">
                <a:solidFill>
                  <a:srgbClr val="FFFFFF"/>
                </a:solidFill>
                <a:latin typeface="Lucida Sans" panose="020B0602030504020204" pitchFamily="34" charset="77"/>
                <a:ea typeface="+mj-ea"/>
                <a:cs typeface="+mj-cs"/>
                <a:sym typeface="Lucida Sans" panose="020B0602030504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a:lstStyle>
          <a:p>
            <a:br>
              <a:rPr lang="en-US" sz="2000" kern="0" dirty="0">
                <a:solidFill>
                  <a:schemeClr val="tx1"/>
                </a:solidFill>
                <a:latin typeface="Arial" panose="020B0604020202020204" pitchFamily="34" charset="0"/>
                <a:cs typeface="Arial" panose="020B0604020202020204" pitchFamily="34" charset="0"/>
              </a:rPr>
            </a:br>
            <a:br>
              <a:rPr lang="en-US" sz="1800" kern="0" dirty="0">
                <a:solidFill>
                  <a:schemeClr val="tx1"/>
                </a:solidFill>
                <a:latin typeface="Arial" panose="020B0604020202020204" pitchFamily="34" charset="0"/>
                <a:cs typeface="Arial" panose="020B0604020202020204" pitchFamily="34" charset="0"/>
              </a:rPr>
            </a:br>
            <a:r>
              <a:rPr lang="en-US" sz="1800" kern="0" dirty="0">
                <a:solidFill>
                  <a:schemeClr val="tx1"/>
                </a:solidFill>
                <a:latin typeface="Arial" panose="020B0604020202020204" pitchFamily="34" charset="0"/>
                <a:cs typeface="Arial" panose="020B0604020202020204" pitchFamily="34" charset="0"/>
              </a:rPr>
              <a:t>Economic Commission for Africa</a:t>
            </a:r>
          </a:p>
        </p:txBody>
      </p:sp>
      <p:sp>
        <p:nvSpPr>
          <p:cNvPr id="1048582" name="Title 1"/>
          <p:cNvSpPr txBox="1"/>
          <p:nvPr/>
        </p:nvSpPr>
        <p:spPr bwMode="auto">
          <a:xfrm>
            <a:off x="519621" y="3068960"/>
            <a:ext cx="8223710" cy="504056"/>
          </a:xfrm>
          <a:prstGeom prst="rect">
            <a:avLst/>
          </a:prstGeom>
          <a:noFill/>
          <a:ln>
            <a:noFill/>
          </a:ln>
        </p:spPr>
        <p:txBody>
          <a:bodyPr vert="horz" wrap="square" lIns="0" tIns="0" rIns="0" bIns="0" numCol="1" anchor="t" anchorCtr="0" compatLnSpc="1">
            <a:prstTxWarp prst="textNoShape">
              <a:avLst/>
            </a:prstTxWarp>
            <a:noAutofit/>
          </a:bodyPr>
          <a:lstStyle>
            <a:lvl1pPr algn="ctr" rtl="0" eaLnBrk="0" fontAlgn="base" hangingPunct="0">
              <a:spcBef>
                <a:spcPct val="0"/>
              </a:spcBef>
              <a:spcAft>
                <a:spcPct val="0"/>
              </a:spcAft>
              <a:defRPr sz="3200" b="1" i="0" baseline="0">
                <a:solidFill>
                  <a:srgbClr val="FFFFFF"/>
                </a:solidFill>
                <a:latin typeface="Lucida Sans" panose="020B0602030504020204" pitchFamily="34" charset="77"/>
                <a:ea typeface="+mj-ea"/>
                <a:cs typeface="+mj-cs"/>
                <a:sym typeface="Lucida Sans" panose="020B0602030504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a:lstStyle>
          <a:p>
            <a:r>
              <a:rPr lang="en-US" sz="2400" kern="0" dirty="0">
                <a:solidFill>
                  <a:schemeClr val="tx1"/>
                </a:solidFill>
                <a:latin typeface="Arial" panose="020B0604020202020204" pitchFamily="34" charset="0"/>
                <a:cs typeface="Arial" panose="020B0604020202020204" pitchFamily="34" charset="0"/>
              </a:rPr>
              <a:t>Facilitating cross-border trade through a coordinated African response to COVID-19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Rectângulo arredondado 8"/>
          <p:cNvSpPr/>
          <p:nvPr/>
        </p:nvSpPr>
        <p:spPr>
          <a:xfrm>
            <a:off x="0" y="234807"/>
            <a:ext cx="9144000" cy="523220"/>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815975">
              <a:defRPr sz="1600" b="1" i="0" u="none" strike="noStrike" kern="1200" cap="none" spc="0" normalizeH="0" baseline="0">
                <a:solidFill>
                  <a:sysClr val="windowText" lastClr="000000">
                    <a:lumMod val="50000"/>
                    <a:lumOff val="50000"/>
                  </a:sysClr>
                </a:solidFill>
                <a:latin typeface="+mj-lt"/>
                <a:ea typeface="+mj-ea"/>
                <a:cs typeface="+mj-cs"/>
              </a:defRPr>
            </a:pPr>
            <a:r>
              <a:rPr lang="en-US" sz="2200" b="1" dirty="0">
                <a:solidFill>
                  <a:schemeClr val="bg1"/>
                </a:solidFill>
                <a:latin typeface="Arial" panose="020B0604020202020204" pitchFamily="34" charset="0"/>
                <a:cs typeface="Arial" panose="020B0604020202020204" pitchFamily="34" charset="0"/>
              </a:rPr>
              <a:t>Best practice COVID-19 border responses across RECs</a:t>
            </a:r>
          </a:p>
        </p:txBody>
      </p:sp>
      <p:sp>
        <p:nvSpPr>
          <p:cNvPr id="16" name="Rectangle 15">
            <a:extLst>
              <a:ext uri="{FF2B5EF4-FFF2-40B4-BE49-F238E27FC236}">
                <a16:creationId xmlns:a16="http://schemas.microsoft.com/office/drawing/2014/main" id="{301E8466-6F1A-D14D-988C-3BC19D705058}"/>
              </a:ext>
            </a:extLst>
          </p:cNvPr>
          <p:cNvSpPr/>
          <p:nvPr/>
        </p:nvSpPr>
        <p:spPr bwMode="auto">
          <a:xfrm>
            <a:off x="458658" y="1071194"/>
            <a:ext cx="3897318" cy="523220"/>
          </a:xfrm>
          <a:prstGeom prst="rect">
            <a:avLst/>
          </a:prstGeom>
          <a:solidFill>
            <a:schemeClr val="accent6"/>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1" fontAlgn="base" latinLnBrk="0" hangingPunct="0">
              <a:lnSpc>
                <a:spcPct val="100000"/>
              </a:lnSpc>
              <a:spcBef>
                <a:spcPct val="0"/>
              </a:spcBef>
              <a:spcAft>
                <a:spcPct val="0"/>
              </a:spcAft>
              <a:buClrTx/>
              <a:buSzTx/>
              <a:buFontTx/>
              <a:buNone/>
            </a:pPr>
            <a:r>
              <a:rPr kumimoji="0" lang="en-US" sz="22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Border Management</a:t>
            </a:r>
          </a:p>
        </p:txBody>
      </p:sp>
      <p:sp>
        <p:nvSpPr>
          <p:cNvPr id="17" name="Rectangle 16">
            <a:extLst>
              <a:ext uri="{FF2B5EF4-FFF2-40B4-BE49-F238E27FC236}">
                <a16:creationId xmlns:a16="http://schemas.microsoft.com/office/drawing/2014/main" id="{59A5E9E7-C01B-EC45-953C-10604A878105}"/>
              </a:ext>
            </a:extLst>
          </p:cNvPr>
          <p:cNvSpPr/>
          <p:nvPr/>
        </p:nvSpPr>
        <p:spPr bwMode="auto">
          <a:xfrm>
            <a:off x="4923154" y="1071194"/>
            <a:ext cx="3897318" cy="523220"/>
          </a:xfrm>
          <a:prstGeom prst="rect">
            <a:avLst/>
          </a:prstGeom>
          <a:solidFill>
            <a:schemeClr val="accent1"/>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1" fontAlgn="base" latinLnBrk="0" hangingPunct="0">
              <a:lnSpc>
                <a:spcPct val="100000"/>
              </a:lnSpc>
              <a:spcBef>
                <a:spcPct val="0"/>
              </a:spcBef>
              <a:spcAft>
                <a:spcPct val="0"/>
              </a:spcAft>
              <a:buClrTx/>
              <a:buSzTx/>
              <a:buFontTx/>
              <a:buNone/>
            </a:pPr>
            <a:r>
              <a:rPr kumimoji="0" lang="en-US" sz="22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Information Sharing</a:t>
            </a:r>
          </a:p>
        </p:txBody>
      </p:sp>
      <p:sp>
        <p:nvSpPr>
          <p:cNvPr id="18" name="Rectangle 17">
            <a:extLst>
              <a:ext uri="{FF2B5EF4-FFF2-40B4-BE49-F238E27FC236}">
                <a16:creationId xmlns:a16="http://schemas.microsoft.com/office/drawing/2014/main" id="{B36CB29B-0CC5-2D4F-A6C2-7FED78ED5F6E}"/>
              </a:ext>
            </a:extLst>
          </p:cNvPr>
          <p:cNvSpPr/>
          <p:nvPr/>
        </p:nvSpPr>
        <p:spPr bwMode="auto">
          <a:xfrm>
            <a:off x="458658" y="3826617"/>
            <a:ext cx="3897318" cy="523220"/>
          </a:xfrm>
          <a:prstGeom prst="rect">
            <a:avLst/>
          </a:prstGeom>
          <a:solidFill>
            <a:schemeClr val="accent5">
              <a:lumMod val="50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1" fontAlgn="base" latinLnBrk="0" hangingPunct="0">
              <a:lnSpc>
                <a:spcPct val="100000"/>
              </a:lnSpc>
              <a:spcBef>
                <a:spcPct val="0"/>
              </a:spcBef>
              <a:spcAft>
                <a:spcPct val="0"/>
              </a:spcAft>
              <a:buClrTx/>
              <a:buSzTx/>
              <a:buFontTx/>
              <a:buNone/>
            </a:pPr>
            <a:r>
              <a:rPr kumimoji="0" lang="en-US" sz="22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Digital Solutions</a:t>
            </a:r>
          </a:p>
        </p:txBody>
      </p:sp>
      <p:sp>
        <p:nvSpPr>
          <p:cNvPr id="19" name="Rectangle 18">
            <a:extLst>
              <a:ext uri="{FF2B5EF4-FFF2-40B4-BE49-F238E27FC236}">
                <a16:creationId xmlns:a16="http://schemas.microsoft.com/office/drawing/2014/main" id="{D628A972-BD8F-8D40-A25F-0DFBCA563ADC}"/>
              </a:ext>
            </a:extLst>
          </p:cNvPr>
          <p:cNvSpPr/>
          <p:nvPr/>
        </p:nvSpPr>
        <p:spPr bwMode="auto">
          <a:xfrm>
            <a:off x="4923154" y="3826617"/>
            <a:ext cx="3897318" cy="523220"/>
          </a:xfrm>
          <a:prstGeom prst="rect">
            <a:avLst/>
          </a:prstGeom>
          <a:solidFill>
            <a:schemeClr val="bg2"/>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1" fontAlgn="base" latinLnBrk="0" hangingPunct="0">
              <a:lnSpc>
                <a:spcPct val="100000"/>
              </a:lnSpc>
              <a:spcBef>
                <a:spcPct val="0"/>
              </a:spcBef>
              <a:spcAft>
                <a:spcPct val="0"/>
              </a:spcAft>
              <a:buClrTx/>
              <a:buSzTx/>
              <a:buFontTx/>
              <a:buNone/>
            </a:pPr>
            <a:r>
              <a:rPr kumimoji="0" lang="en-US" sz="22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  Operational Mechanisms</a:t>
            </a:r>
          </a:p>
        </p:txBody>
      </p:sp>
      <p:sp>
        <p:nvSpPr>
          <p:cNvPr id="20" name="Rectangle 19">
            <a:extLst>
              <a:ext uri="{FF2B5EF4-FFF2-40B4-BE49-F238E27FC236}">
                <a16:creationId xmlns:a16="http://schemas.microsoft.com/office/drawing/2014/main" id="{384A29AE-42D3-014E-84A4-BC20C735CED4}"/>
              </a:ext>
            </a:extLst>
          </p:cNvPr>
          <p:cNvSpPr/>
          <p:nvPr/>
        </p:nvSpPr>
        <p:spPr bwMode="auto">
          <a:xfrm>
            <a:off x="458658" y="1594414"/>
            <a:ext cx="3897318" cy="1834586"/>
          </a:xfrm>
          <a:prstGeom prst="rect">
            <a:avLst/>
          </a:prstGeom>
          <a:solidFill>
            <a:schemeClr val="accent6">
              <a:lumMod val="40000"/>
              <a:lumOff val="60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174625" indent="-16827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Apply risk management on essential supplies only if high-risk</a:t>
            </a:r>
          </a:p>
          <a:p>
            <a:pPr marL="174625" indent="-16827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Pre-clear goods and coordinate inspections / single window processing</a:t>
            </a:r>
          </a:p>
          <a:p>
            <a:pPr marL="174625" indent="-16827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Designate priority lanes and safe parking facilities</a:t>
            </a:r>
          </a:p>
        </p:txBody>
      </p:sp>
      <p:sp>
        <p:nvSpPr>
          <p:cNvPr id="21" name="Rectangle 20">
            <a:extLst>
              <a:ext uri="{FF2B5EF4-FFF2-40B4-BE49-F238E27FC236}">
                <a16:creationId xmlns:a16="http://schemas.microsoft.com/office/drawing/2014/main" id="{041EDFA9-760B-2D43-BA76-2B77AFA6E6E8}"/>
              </a:ext>
            </a:extLst>
          </p:cNvPr>
          <p:cNvSpPr/>
          <p:nvPr/>
        </p:nvSpPr>
        <p:spPr bwMode="auto">
          <a:xfrm>
            <a:off x="4923154" y="1594414"/>
            <a:ext cx="3897318" cy="1834586"/>
          </a:xfrm>
          <a:prstGeom prst="rect">
            <a:avLst/>
          </a:prstGeom>
          <a:solidFill>
            <a:schemeClr val="accent1">
              <a:lumMod val="40000"/>
              <a:lumOff val="60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174625" indent="-16827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Publish border measures taken to fight COVID-19</a:t>
            </a:r>
          </a:p>
          <a:p>
            <a:pPr marL="174625" indent="-16827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Distribute information at customs offices and border crossings </a:t>
            </a:r>
          </a:p>
          <a:p>
            <a:pPr marL="174625" indent="-16827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Publish route maps and facilities’ locations for truck drivers</a:t>
            </a:r>
          </a:p>
        </p:txBody>
      </p:sp>
      <p:sp>
        <p:nvSpPr>
          <p:cNvPr id="22" name="Rectangle 21">
            <a:extLst>
              <a:ext uri="{FF2B5EF4-FFF2-40B4-BE49-F238E27FC236}">
                <a16:creationId xmlns:a16="http://schemas.microsoft.com/office/drawing/2014/main" id="{5206A6E0-2CB7-4741-A04C-82003679E3E9}"/>
              </a:ext>
            </a:extLst>
          </p:cNvPr>
          <p:cNvSpPr/>
          <p:nvPr/>
        </p:nvSpPr>
        <p:spPr bwMode="auto">
          <a:xfrm>
            <a:off x="458658" y="4349837"/>
            <a:ext cx="3897318" cy="1834586"/>
          </a:xfrm>
          <a:prstGeom prst="rect">
            <a:avLst/>
          </a:prstGeom>
          <a:solidFill>
            <a:schemeClr val="accent5">
              <a:lumMod val="60000"/>
              <a:lumOff val="40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174625" indent="-17462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Use electronic cargo tracking systems to facilitate contact tracing</a:t>
            </a:r>
          </a:p>
          <a:p>
            <a:pPr marL="174625" indent="-17462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Automate trade facilitation processes </a:t>
            </a:r>
          </a:p>
          <a:p>
            <a:pPr marL="174625" indent="-17462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Encourage e-payment platforms</a:t>
            </a:r>
          </a:p>
        </p:txBody>
      </p:sp>
      <p:sp>
        <p:nvSpPr>
          <p:cNvPr id="23" name="Rectangle 22">
            <a:extLst>
              <a:ext uri="{FF2B5EF4-FFF2-40B4-BE49-F238E27FC236}">
                <a16:creationId xmlns:a16="http://schemas.microsoft.com/office/drawing/2014/main" id="{2E50F397-E0FD-8B4E-B8D0-AEDE7E4FDD4A}"/>
              </a:ext>
            </a:extLst>
          </p:cNvPr>
          <p:cNvSpPr/>
          <p:nvPr/>
        </p:nvSpPr>
        <p:spPr bwMode="auto">
          <a:xfrm>
            <a:off x="4923154" y="4349837"/>
            <a:ext cx="3897318" cy="1834586"/>
          </a:xfrm>
          <a:prstGeom prst="rect">
            <a:avLst/>
          </a:prstGeom>
          <a:solidFill>
            <a:schemeClr val="bg2">
              <a:lumMod val="40000"/>
              <a:lumOff val="60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174625" indent="-17462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Carry out capacity building of border staff</a:t>
            </a:r>
          </a:p>
          <a:p>
            <a:pPr marL="174625" indent="-17462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Establish a body to coordinate implementation of border regulations</a:t>
            </a:r>
          </a:p>
          <a:p>
            <a:pPr marL="174625" indent="-17462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Assist Member States to implement COVID-19 guidelines</a:t>
            </a:r>
          </a:p>
          <a:p>
            <a:pPr marL="174625" indent="-17462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Publish revised guidelines as may be required</a:t>
            </a:r>
          </a:p>
        </p:txBody>
      </p:sp>
      <p:sp>
        <p:nvSpPr>
          <p:cNvPr id="24" name="Oval 23">
            <a:extLst>
              <a:ext uri="{FF2B5EF4-FFF2-40B4-BE49-F238E27FC236}">
                <a16:creationId xmlns:a16="http://schemas.microsoft.com/office/drawing/2014/main" id="{13FED447-16B3-3246-9BC6-B310FEFBBA71}"/>
              </a:ext>
            </a:extLst>
          </p:cNvPr>
          <p:cNvSpPr/>
          <p:nvPr/>
        </p:nvSpPr>
        <p:spPr bwMode="auto">
          <a:xfrm>
            <a:off x="118451" y="921207"/>
            <a:ext cx="720080" cy="720080"/>
          </a:xfrm>
          <a:prstGeom prst="ellipse">
            <a:avLst/>
          </a:prstGeom>
          <a:solidFill>
            <a:schemeClr val="accent2"/>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25" name="Oval 24">
            <a:extLst>
              <a:ext uri="{FF2B5EF4-FFF2-40B4-BE49-F238E27FC236}">
                <a16:creationId xmlns:a16="http://schemas.microsoft.com/office/drawing/2014/main" id="{D07676E9-C352-B441-8099-7697ADA03E0C}"/>
              </a:ext>
            </a:extLst>
          </p:cNvPr>
          <p:cNvSpPr/>
          <p:nvPr/>
        </p:nvSpPr>
        <p:spPr bwMode="auto">
          <a:xfrm>
            <a:off x="118451" y="3702832"/>
            <a:ext cx="720080" cy="720080"/>
          </a:xfrm>
          <a:prstGeom prst="ellipse">
            <a:avLst/>
          </a:prstGeom>
          <a:solidFill>
            <a:schemeClr val="accent5">
              <a:lumMod val="50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26" name="Oval 25">
            <a:extLst>
              <a:ext uri="{FF2B5EF4-FFF2-40B4-BE49-F238E27FC236}">
                <a16:creationId xmlns:a16="http://schemas.microsoft.com/office/drawing/2014/main" id="{3238FC76-9762-8442-ABA6-7BD092C59135}"/>
              </a:ext>
            </a:extLst>
          </p:cNvPr>
          <p:cNvSpPr/>
          <p:nvPr/>
        </p:nvSpPr>
        <p:spPr bwMode="auto">
          <a:xfrm>
            <a:off x="4528288" y="921207"/>
            <a:ext cx="720080" cy="720080"/>
          </a:xfrm>
          <a:prstGeom prst="ellipse">
            <a:avLst/>
          </a:prstGeom>
          <a:solidFill>
            <a:schemeClr val="accent1"/>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27" name="Oval 26">
            <a:extLst>
              <a:ext uri="{FF2B5EF4-FFF2-40B4-BE49-F238E27FC236}">
                <a16:creationId xmlns:a16="http://schemas.microsoft.com/office/drawing/2014/main" id="{589FE894-2342-B44D-8FD4-10381834297B}"/>
              </a:ext>
            </a:extLst>
          </p:cNvPr>
          <p:cNvSpPr/>
          <p:nvPr/>
        </p:nvSpPr>
        <p:spPr bwMode="auto">
          <a:xfrm>
            <a:off x="4528288" y="3702832"/>
            <a:ext cx="720080" cy="720080"/>
          </a:xfrm>
          <a:prstGeom prst="ellipse">
            <a:avLst/>
          </a:prstGeom>
          <a:solidFill>
            <a:schemeClr val="bg2"/>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6" name="Picture 5" descr="A close up of a sign&#10;&#10;Description automatically generated">
            <a:extLst>
              <a:ext uri="{FF2B5EF4-FFF2-40B4-BE49-F238E27FC236}">
                <a16:creationId xmlns:a16="http://schemas.microsoft.com/office/drawing/2014/main" id="{9246BB1C-682C-9E48-9E02-45D02DB4A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444" y="1058685"/>
            <a:ext cx="483767" cy="483767"/>
          </a:xfrm>
          <a:prstGeom prst="rect">
            <a:avLst/>
          </a:prstGeom>
        </p:spPr>
      </p:pic>
      <p:pic>
        <p:nvPicPr>
          <p:cNvPr id="12" name="Picture 11" descr="A picture containing screenshot, drawing&#10;&#10;Description automatically generated">
            <a:extLst>
              <a:ext uri="{FF2B5EF4-FFF2-40B4-BE49-F238E27FC236}">
                <a16:creationId xmlns:a16="http://schemas.microsoft.com/office/drawing/2014/main" id="{AC6DCABC-BBBD-6D42-B252-DCEEAD4F98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408" y="3858145"/>
            <a:ext cx="460165" cy="460165"/>
          </a:xfrm>
          <a:prstGeom prst="rect">
            <a:avLst/>
          </a:prstGeom>
        </p:spPr>
      </p:pic>
      <p:pic>
        <p:nvPicPr>
          <p:cNvPr id="29" name="Picture 28" descr="A picture containing drawing&#10;&#10;Description automatically generated">
            <a:extLst>
              <a:ext uri="{FF2B5EF4-FFF2-40B4-BE49-F238E27FC236}">
                <a16:creationId xmlns:a16="http://schemas.microsoft.com/office/drawing/2014/main" id="{84AF04E3-34AF-E541-871E-C5CA047EE6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6986" y="3866886"/>
            <a:ext cx="442681" cy="442681"/>
          </a:xfrm>
          <a:prstGeom prst="rect">
            <a:avLst/>
          </a:prstGeom>
        </p:spPr>
      </p:pic>
      <p:pic>
        <p:nvPicPr>
          <p:cNvPr id="31" name="Picture 30" descr="A close up of a sign&#10;&#10;Description automatically generated">
            <a:extLst>
              <a:ext uri="{FF2B5EF4-FFF2-40B4-BE49-F238E27FC236}">
                <a16:creationId xmlns:a16="http://schemas.microsoft.com/office/drawing/2014/main" id="{57BAE7F9-C70E-F548-B5F3-3B2F07E587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369" y="1031784"/>
            <a:ext cx="458028" cy="458028"/>
          </a:xfrm>
          <a:prstGeom prst="rect">
            <a:avLst/>
          </a:prstGeom>
        </p:spPr>
      </p:pic>
    </p:spTree>
    <p:extLst>
      <p:ext uri="{BB962C8B-B14F-4D97-AF65-F5344CB8AC3E}">
        <p14:creationId xmlns:p14="http://schemas.microsoft.com/office/powerpoint/2010/main" val="2750134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Rectângulo arredondado 8"/>
          <p:cNvSpPr/>
          <p:nvPr/>
        </p:nvSpPr>
        <p:spPr>
          <a:xfrm>
            <a:off x="71430" y="224082"/>
            <a:ext cx="9001143" cy="61293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400" b="1" dirty="0">
                <a:solidFill>
                  <a:schemeClr val="bg1"/>
                </a:solidFill>
                <a:latin typeface="Arial" panose="020B0604020202020204" pitchFamily="34" charset="0"/>
                <a:cs typeface="Arial" panose="020B0604020202020204" pitchFamily="34" charset="0"/>
              </a:rPr>
              <a:t>Longstanding trade facilitation challenges</a:t>
            </a:r>
          </a:p>
        </p:txBody>
      </p:sp>
      <p:sp>
        <p:nvSpPr>
          <p:cNvPr id="24" name="Rounded Rectangle 23">
            <a:extLst>
              <a:ext uri="{FF2B5EF4-FFF2-40B4-BE49-F238E27FC236}">
                <a16:creationId xmlns:a16="http://schemas.microsoft.com/office/drawing/2014/main" id="{B5AFA08D-9F83-8843-B7CD-6C0536EEDF91}"/>
              </a:ext>
            </a:extLst>
          </p:cNvPr>
          <p:cNvSpPr/>
          <p:nvPr/>
        </p:nvSpPr>
        <p:spPr bwMode="auto">
          <a:xfrm>
            <a:off x="1475656" y="1124744"/>
            <a:ext cx="6912768" cy="967582"/>
          </a:xfrm>
          <a:prstGeom prst="roundRect">
            <a:avLst/>
          </a:prstGeom>
          <a:solidFill>
            <a:schemeClr val="accent1">
              <a:lumMod val="60000"/>
              <a:lumOff val="40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African Costs of Transportation</a:t>
            </a:r>
            <a:endParaRPr lang="en-US" dirty="0">
              <a:solidFill>
                <a:schemeClr val="bg1"/>
              </a:solidFill>
              <a:latin typeface="Arial" panose="020B0604020202020204" pitchFamily="34" charset="0"/>
              <a:ea typeface="Calibri" pitchFamily="34" charset="0"/>
              <a:cs typeface="Arial" panose="020B0604020202020204" pitchFamily="34" charset="0"/>
            </a:endParaRPr>
          </a:p>
          <a:p>
            <a:pPr marL="0" marR="0" indent="0" algn="l" defTabSz="914400" rtl="0" eaLnBrk="1" fontAlgn="base" latinLnBrk="0" hangingPunct="0">
              <a:lnSpc>
                <a:spcPct val="100000"/>
              </a:lnSpc>
              <a:spcBef>
                <a:spcPct val="0"/>
              </a:spcBef>
              <a:spcAft>
                <a:spcPct val="0"/>
              </a:spcAft>
              <a:buClrTx/>
              <a:buSzTx/>
              <a:buFontTx/>
              <a:buNone/>
              <a:tabLst/>
            </a:pPr>
            <a:r>
              <a:rPr lang="en-US" dirty="0">
                <a:solidFill>
                  <a:schemeClr val="bg1"/>
                </a:solidFill>
                <a:latin typeface="Arial" panose="020B0604020202020204" pitchFamily="34" charset="0"/>
                <a:ea typeface="Calibri" pitchFamily="34" charset="0"/>
                <a:cs typeface="Arial" panose="020B0604020202020204" pitchFamily="34" charset="0"/>
              </a:rPr>
              <a:t>      are </a:t>
            </a:r>
            <a:r>
              <a:rPr lang="en-US" b="1" dirty="0">
                <a:solidFill>
                  <a:schemeClr val="bg1"/>
                </a:solidFill>
                <a:latin typeface="Arial" panose="020B0604020202020204" pitchFamily="34" charset="0"/>
                <a:ea typeface="Calibri" pitchFamily="34" charset="0"/>
                <a:cs typeface="Arial" panose="020B0604020202020204" pitchFamily="34" charset="0"/>
              </a:rPr>
              <a:t>63% higher </a:t>
            </a:r>
            <a:r>
              <a:rPr lang="en-US" dirty="0">
                <a:solidFill>
                  <a:schemeClr val="bg1"/>
                </a:solidFill>
                <a:latin typeface="Arial" panose="020B0604020202020204" pitchFamily="34" charset="0"/>
                <a:ea typeface="Calibri" pitchFamily="34" charset="0"/>
                <a:cs typeface="Arial" panose="020B0604020202020204" pitchFamily="34" charset="0"/>
              </a:rPr>
              <a:t>than developed countries</a:t>
            </a:r>
          </a:p>
        </p:txBody>
      </p:sp>
      <p:sp>
        <p:nvSpPr>
          <p:cNvPr id="25" name="Oval 24">
            <a:extLst>
              <a:ext uri="{FF2B5EF4-FFF2-40B4-BE49-F238E27FC236}">
                <a16:creationId xmlns:a16="http://schemas.microsoft.com/office/drawing/2014/main" id="{ADD23015-E442-6347-B0FB-8C4B7C7EF9DF}"/>
              </a:ext>
            </a:extLst>
          </p:cNvPr>
          <p:cNvSpPr/>
          <p:nvPr/>
        </p:nvSpPr>
        <p:spPr bwMode="auto">
          <a:xfrm>
            <a:off x="827584" y="1089130"/>
            <a:ext cx="1038810" cy="1038810"/>
          </a:xfrm>
          <a:prstGeom prst="ellipse">
            <a:avLst/>
          </a:prstGeom>
          <a:solidFill>
            <a:schemeClr val="accent1">
              <a:lumMod val="60000"/>
              <a:lumOff val="40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26" name="Rounded Rectangle 25">
            <a:extLst>
              <a:ext uri="{FF2B5EF4-FFF2-40B4-BE49-F238E27FC236}">
                <a16:creationId xmlns:a16="http://schemas.microsoft.com/office/drawing/2014/main" id="{AF25BCEA-33DF-7949-BF75-BC2E9A3DE483}"/>
              </a:ext>
            </a:extLst>
          </p:cNvPr>
          <p:cNvSpPr/>
          <p:nvPr/>
        </p:nvSpPr>
        <p:spPr bwMode="auto">
          <a:xfrm>
            <a:off x="1475656" y="2462244"/>
            <a:ext cx="6912768" cy="967582"/>
          </a:xfrm>
          <a:prstGeom prst="roundRect">
            <a:avLst/>
          </a:prstGeom>
          <a:solidFill>
            <a:schemeClr val="accent1"/>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tabLst/>
            </a:pPr>
            <a:r>
              <a:rPr lang="en-US" dirty="0">
                <a:solidFill>
                  <a:schemeClr val="bg1"/>
                </a:solidFill>
                <a:latin typeface="Arial" panose="020B0604020202020204" pitchFamily="34" charset="0"/>
                <a:ea typeface="Calibri" pitchFamily="34" charset="0"/>
                <a:cs typeface="Arial" panose="020B0604020202020204" pitchFamily="34" charset="0"/>
              </a:rPr>
              <a:t>Freight Costs as % of Import Value</a:t>
            </a:r>
          </a:p>
          <a:p>
            <a:pPr marL="0" marR="0" indent="0" algn="l" defTabSz="91440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      are </a:t>
            </a:r>
            <a:r>
              <a:rPr kumimoji="0" lang="en-US" sz="18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11.4% </a:t>
            </a:r>
            <a:r>
              <a:rPr lang="en-US" b="1" dirty="0">
                <a:solidFill>
                  <a:schemeClr val="bg1"/>
                </a:solidFill>
                <a:latin typeface="Arial" panose="020B0604020202020204" pitchFamily="34" charset="0"/>
                <a:ea typeface="Calibri" pitchFamily="34" charset="0"/>
                <a:cs typeface="Arial" panose="020B0604020202020204" pitchFamily="34" charset="0"/>
              </a:rPr>
              <a:t>for Africa </a:t>
            </a:r>
            <a:r>
              <a:rPr lang="en-US" dirty="0">
                <a:solidFill>
                  <a:schemeClr val="bg1"/>
                </a:solidFill>
                <a:latin typeface="Arial" panose="020B0604020202020204" pitchFamily="34" charset="0"/>
                <a:ea typeface="Calibri" pitchFamily="34" charset="0"/>
                <a:cs typeface="Arial" panose="020B0604020202020204" pitchFamily="34" charset="0"/>
              </a:rPr>
              <a:t>vs. 6.8% for developed countries</a:t>
            </a:r>
            <a:endPar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endParaRPr>
          </a:p>
        </p:txBody>
      </p:sp>
      <p:sp>
        <p:nvSpPr>
          <p:cNvPr id="27" name="Oval 26">
            <a:extLst>
              <a:ext uri="{FF2B5EF4-FFF2-40B4-BE49-F238E27FC236}">
                <a16:creationId xmlns:a16="http://schemas.microsoft.com/office/drawing/2014/main" id="{39ABA15F-FE4F-C543-8EDB-49ECC5FBFF49}"/>
              </a:ext>
            </a:extLst>
          </p:cNvPr>
          <p:cNvSpPr/>
          <p:nvPr/>
        </p:nvSpPr>
        <p:spPr bwMode="auto">
          <a:xfrm>
            <a:off x="827584" y="2426630"/>
            <a:ext cx="1038810" cy="1038810"/>
          </a:xfrm>
          <a:prstGeom prst="ellipse">
            <a:avLst/>
          </a:prstGeom>
          <a:solidFill>
            <a:schemeClr val="accent1"/>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28" name="Rounded Rectangle 27">
            <a:extLst>
              <a:ext uri="{FF2B5EF4-FFF2-40B4-BE49-F238E27FC236}">
                <a16:creationId xmlns:a16="http://schemas.microsoft.com/office/drawing/2014/main" id="{FDF5EFF4-4212-7647-AB38-678F9138FA05}"/>
              </a:ext>
            </a:extLst>
          </p:cNvPr>
          <p:cNvSpPr/>
          <p:nvPr/>
        </p:nvSpPr>
        <p:spPr bwMode="auto">
          <a:xfrm>
            <a:off x="1475656" y="3799744"/>
            <a:ext cx="6912768" cy="967582"/>
          </a:xfrm>
          <a:prstGeom prst="roundRect">
            <a:avLst/>
          </a:prstGeom>
          <a:solidFill>
            <a:schemeClr val="accent1">
              <a:lumMod val="75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Customs Transactions include</a:t>
            </a:r>
          </a:p>
          <a:p>
            <a:pPr marL="0" marR="0" indent="0" algn="l" defTabSz="914400" rtl="0" eaLnBrk="1" fontAlgn="base" latinLnBrk="0" hangingPunct="0">
              <a:lnSpc>
                <a:spcPct val="100000"/>
              </a:lnSpc>
              <a:spcBef>
                <a:spcPct val="0"/>
              </a:spcBef>
              <a:spcAft>
                <a:spcPct val="0"/>
              </a:spcAft>
              <a:buClrTx/>
              <a:buSzTx/>
              <a:buFontTx/>
              <a:buNone/>
              <a:tabLst/>
            </a:pPr>
            <a:r>
              <a:rPr lang="en-US" dirty="0">
                <a:solidFill>
                  <a:schemeClr val="bg1"/>
                </a:solidFill>
                <a:latin typeface="Arial" panose="020B0604020202020204" pitchFamily="34" charset="0"/>
                <a:ea typeface="Calibri" pitchFamily="34" charset="0"/>
                <a:cs typeface="Arial" panose="020B0604020202020204" pitchFamily="34" charset="0"/>
              </a:rPr>
              <a:t>      </a:t>
            </a:r>
            <a:r>
              <a:rPr lang="en-US" b="1" dirty="0">
                <a:solidFill>
                  <a:schemeClr val="bg1"/>
                </a:solidFill>
                <a:latin typeface="Arial" panose="020B0604020202020204" pitchFamily="34" charset="0"/>
                <a:ea typeface="Calibri" pitchFamily="34" charset="0"/>
                <a:cs typeface="Arial" panose="020B0604020202020204" pitchFamily="34" charset="0"/>
              </a:rPr>
              <a:t>20-30</a:t>
            </a:r>
            <a:r>
              <a:rPr lang="en-US" dirty="0">
                <a:solidFill>
                  <a:schemeClr val="bg1"/>
                </a:solidFill>
                <a:latin typeface="Arial" panose="020B0604020202020204" pitchFamily="34" charset="0"/>
                <a:ea typeface="Calibri" pitchFamily="34" charset="0"/>
                <a:cs typeface="Arial" panose="020B0604020202020204" pitchFamily="34" charset="0"/>
              </a:rPr>
              <a:t> different parties, </a:t>
            </a:r>
            <a:r>
              <a:rPr lang="en-US" b="1" dirty="0">
                <a:solidFill>
                  <a:schemeClr val="bg1"/>
                </a:solidFill>
                <a:latin typeface="Arial" panose="020B0604020202020204" pitchFamily="34" charset="0"/>
                <a:ea typeface="Calibri" pitchFamily="34" charset="0"/>
                <a:cs typeface="Arial" panose="020B0604020202020204" pitchFamily="34" charset="0"/>
              </a:rPr>
              <a:t>40</a:t>
            </a:r>
            <a:r>
              <a:rPr lang="en-US" dirty="0">
                <a:solidFill>
                  <a:schemeClr val="bg1"/>
                </a:solidFill>
                <a:latin typeface="Arial" panose="020B0604020202020204" pitchFamily="34" charset="0"/>
                <a:ea typeface="Calibri" pitchFamily="34" charset="0"/>
                <a:cs typeface="Arial" panose="020B0604020202020204" pitchFamily="34" charset="0"/>
              </a:rPr>
              <a:t> documents, </a:t>
            </a:r>
            <a:r>
              <a:rPr lang="en-US" b="1" dirty="0">
                <a:solidFill>
                  <a:schemeClr val="bg1"/>
                </a:solidFill>
                <a:latin typeface="Arial" panose="020B0604020202020204" pitchFamily="34" charset="0"/>
                <a:ea typeface="Calibri" pitchFamily="34" charset="0"/>
                <a:cs typeface="Arial" panose="020B0604020202020204" pitchFamily="34" charset="0"/>
              </a:rPr>
              <a:t>200</a:t>
            </a:r>
            <a:r>
              <a:rPr lang="en-US" dirty="0">
                <a:solidFill>
                  <a:schemeClr val="bg1"/>
                </a:solidFill>
                <a:latin typeface="Arial" panose="020B0604020202020204" pitchFamily="34" charset="0"/>
                <a:ea typeface="Calibri" pitchFamily="34" charset="0"/>
                <a:cs typeface="Arial" panose="020B0604020202020204" pitchFamily="34" charset="0"/>
              </a:rPr>
              <a:t> data elements</a:t>
            </a:r>
            <a:endParaRPr kumimoji="0" lang="en-US" sz="180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endParaRPr>
          </a:p>
        </p:txBody>
      </p:sp>
      <p:sp>
        <p:nvSpPr>
          <p:cNvPr id="29" name="Oval 28">
            <a:extLst>
              <a:ext uri="{FF2B5EF4-FFF2-40B4-BE49-F238E27FC236}">
                <a16:creationId xmlns:a16="http://schemas.microsoft.com/office/drawing/2014/main" id="{EB1675F3-948F-7E4C-BAEE-3152B2138C60}"/>
              </a:ext>
            </a:extLst>
          </p:cNvPr>
          <p:cNvSpPr/>
          <p:nvPr/>
        </p:nvSpPr>
        <p:spPr bwMode="auto">
          <a:xfrm>
            <a:off x="827584" y="3764130"/>
            <a:ext cx="1038810" cy="1038810"/>
          </a:xfrm>
          <a:prstGeom prst="ellipse">
            <a:avLst/>
          </a:prstGeom>
          <a:solidFill>
            <a:schemeClr val="accent1">
              <a:lumMod val="75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30" name="Rounded Rectangle 29">
            <a:extLst>
              <a:ext uri="{FF2B5EF4-FFF2-40B4-BE49-F238E27FC236}">
                <a16:creationId xmlns:a16="http://schemas.microsoft.com/office/drawing/2014/main" id="{44249C1D-447D-BB4A-8D37-FA33013E6F9C}"/>
              </a:ext>
            </a:extLst>
          </p:cNvPr>
          <p:cNvSpPr/>
          <p:nvPr/>
        </p:nvSpPr>
        <p:spPr bwMode="auto">
          <a:xfrm>
            <a:off x="1491005" y="5137244"/>
            <a:ext cx="6912768" cy="967582"/>
          </a:xfrm>
          <a:prstGeom prst="roundRect">
            <a:avLst/>
          </a:prstGeom>
          <a:solidFill>
            <a:schemeClr val="accent1">
              <a:lumMod val="50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Customs Processing Delays</a:t>
            </a:r>
          </a:p>
          <a:p>
            <a:pPr marL="0" marR="0" indent="0" algn="l" defTabSz="914400" rtl="0" eaLnBrk="1" fontAlgn="base" latinLnBrk="0" hangingPunct="0">
              <a:lnSpc>
                <a:spcPct val="100000"/>
              </a:lnSpc>
              <a:spcBef>
                <a:spcPct val="0"/>
              </a:spcBef>
              <a:spcAft>
                <a:spcPct val="0"/>
              </a:spcAft>
              <a:buClrTx/>
              <a:buSzTx/>
              <a:buFontTx/>
              <a:buNone/>
              <a:tabLst/>
            </a:pPr>
            <a:r>
              <a:rPr lang="en-US" dirty="0">
                <a:solidFill>
                  <a:schemeClr val="bg1"/>
                </a:solidFill>
                <a:latin typeface="Arial" panose="020B0604020202020204" pitchFamily="34" charset="0"/>
                <a:ea typeface="Calibri" pitchFamily="34" charset="0"/>
                <a:cs typeface="Arial" panose="020B0604020202020204" pitchFamily="34" charset="0"/>
              </a:rPr>
              <a:t>      can cost </a:t>
            </a:r>
            <a:r>
              <a:rPr lang="en-US" b="1" dirty="0">
                <a:solidFill>
                  <a:schemeClr val="bg1"/>
                </a:solidFill>
                <a:latin typeface="Arial" panose="020B0604020202020204" pitchFamily="34" charset="0"/>
                <a:ea typeface="Calibri" pitchFamily="34" charset="0"/>
                <a:cs typeface="Arial" panose="020B0604020202020204" pitchFamily="34" charset="0"/>
              </a:rPr>
              <a:t>$185 per consignment for each day </a:t>
            </a:r>
            <a:r>
              <a:rPr lang="en-US" dirty="0">
                <a:solidFill>
                  <a:schemeClr val="bg1"/>
                </a:solidFill>
                <a:latin typeface="Arial" panose="020B0604020202020204" pitchFamily="34" charset="0"/>
                <a:ea typeface="Calibri" pitchFamily="34" charset="0"/>
                <a:cs typeface="Arial" panose="020B0604020202020204" pitchFamily="34" charset="0"/>
              </a:rPr>
              <a:t>of delay </a:t>
            </a:r>
            <a:endPar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endParaRPr>
          </a:p>
        </p:txBody>
      </p:sp>
      <p:sp>
        <p:nvSpPr>
          <p:cNvPr id="31" name="Oval 30">
            <a:extLst>
              <a:ext uri="{FF2B5EF4-FFF2-40B4-BE49-F238E27FC236}">
                <a16:creationId xmlns:a16="http://schemas.microsoft.com/office/drawing/2014/main" id="{3002C864-D61B-3847-B2E5-D5CE273203CF}"/>
              </a:ext>
            </a:extLst>
          </p:cNvPr>
          <p:cNvSpPr/>
          <p:nvPr/>
        </p:nvSpPr>
        <p:spPr bwMode="auto">
          <a:xfrm>
            <a:off x="842933" y="5101630"/>
            <a:ext cx="1038810" cy="1038810"/>
          </a:xfrm>
          <a:prstGeom prst="ellipse">
            <a:avLst/>
          </a:prstGeom>
          <a:solidFill>
            <a:schemeClr val="accent1">
              <a:lumMod val="50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96E38A36-1388-E649-8A5C-A16A27AE8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570" y="2553671"/>
            <a:ext cx="667768" cy="667768"/>
          </a:xfrm>
          <a:prstGeom prst="rect">
            <a:avLst/>
          </a:prstGeom>
        </p:spPr>
      </p:pic>
      <p:pic>
        <p:nvPicPr>
          <p:cNvPr id="49" name="Picture 48" descr="A picture containing drawing&#10;&#10;Description automatically generated">
            <a:extLst>
              <a:ext uri="{FF2B5EF4-FFF2-40B4-BE49-F238E27FC236}">
                <a16:creationId xmlns:a16="http://schemas.microsoft.com/office/drawing/2014/main" id="{4CD1FD86-EA44-5246-9713-0577CF1D25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253" y="1285874"/>
            <a:ext cx="674170" cy="674170"/>
          </a:xfrm>
          <a:prstGeom prst="rect">
            <a:avLst/>
          </a:prstGeom>
        </p:spPr>
      </p:pic>
      <p:pic>
        <p:nvPicPr>
          <p:cNvPr id="51" name="Picture 50" descr="A picture containing drawing&#10;&#10;Description automatically generated">
            <a:extLst>
              <a:ext uri="{FF2B5EF4-FFF2-40B4-BE49-F238E27FC236}">
                <a16:creationId xmlns:a16="http://schemas.microsoft.com/office/drawing/2014/main" id="{7A46EBAA-4853-D849-9441-1709517F5C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054" y="3975434"/>
            <a:ext cx="573870" cy="573870"/>
          </a:xfrm>
          <a:prstGeom prst="rect">
            <a:avLst/>
          </a:prstGeom>
        </p:spPr>
      </p:pic>
      <p:pic>
        <p:nvPicPr>
          <p:cNvPr id="53" name="Picture 52" descr="A close up of a sign&#10;&#10;Description automatically generated">
            <a:extLst>
              <a:ext uri="{FF2B5EF4-FFF2-40B4-BE49-F238E27FC236}">
                <a16:creationId xmlns:a16="http://schemas.microsoft.com/office/drawing/2014/main" id="{6692938C-D04A-5E46-BAF4-683076DDA1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533" y="5353434"/>
            <a:ext cx="731610" cy="731610"/>
          </a:xfrm>
          <a:prstGeom prst="rect">
            <a:avLst/>
          </a:prstGeom>
        </p:spPr>
      </p:pic>
    </p:spTree>
    <p:extLst>
      <p:ext uri="{BB962C8B-B14F-4D97-AF65-F5344CB8AC3E}">
        <p14:creationId xmlns:p14="http://schemas.microsoft.com/office/powerpoint/2010/main" val="104403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Rectângulo arredondado 8"/>
          <p:cNvSpPr/>
          <p:nvPr/>
        </p:nvSpPr>
        <p:spPr>
          <a:xfrm>
            <a:off x="71430" y="258134"/>
            <a:ext cx="9001143"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000" b="1" dirty="0">
                <a:solidFill>
                  <a:schemeClr val="bg1"/>
                </a:solidFill>
                <a:latin typeface="Arial" panose="020B0604020202020204" pitchFamily="34" charset="0"/>
                <a:cs typeface="Arial" panose="020B0604020202020204" pitchFamily="34" charset="0"/>
              </a:rPr>
              <a:t>COVID-19: opportunity to overcome trade facilitation challenges</a:t>
            </a:r>
          </a:p>
        </p:txBody>
      </p:sp>
      <p:sp>
        <p:nvSpPr>
          <p:cNvPr id="5" name="TextBox 4"/>
          <p:cNvSpPr txBox="1"/>
          <p:nvPr/>
        </p:nvSpPr>
        <p:spPr>
          <a:xfrm>
            <a:off x="431541" y="1434259"/>
            <a:ext cx="3348372" cy="4493538"/>
          </a:xfrm>
          <a:prstGeom prst="rect">
            <a:avLst/>
          </a:prstGeom>
          <a:noFill/>
        </p:spPr>
        <p:txBody>
          <a:bodyPr wrap="square" rtlCol="0" anchor="ctr">
            <a:spAutoFit/>
          </a:bodyPr>
          <a:lstStyle/>
          <a:p>
            <a:r>
              <a:rPr lang="en-US" sz="2200" dirty="0">
                <a:latin typeface="Arial" panose="020B0604020202020204" pitchFamily="34" charset="0"/>
                <a:cs typeface="Arial" panose="020B0604020202020204" pitchFamily="34" charset="0"/>
              </a:rPr>
              <a:t>The crisis has </a:t>
            </a:r>
            <a:r>
              <a:rPr lang="en-US" sz="2200" b="1" dirty="0">
                <a:latin typeface="Arial" panose="020B0604020202020204" pitchFamily="34" charset="0"/>
                <a:cs typeface="Arial" panose="020B0604020202020204" pitchFamily="34" charset="0"/>
              </a:rPr>
              <a:t>magnified </a:t>
            </a:r>
            <a:r>
              <a:rPr lang="en-US" sz="2200" dirty="0">
                <a:latin typeface="Arial" panose="020B0604020202020204" pitchFamily="34" charset="0"/>
                <a:cs typeface="Arial" panose="020B0604020202020204" pitchFamily="34" charset="0"/>
              </a:rPr>
              <a:t>Africa’s cross-border inefficiencies </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Increased </a:t>
            </a:r>
            <a:r>
              <a:rPr lang="en-US" sz="2200" b="1" dirty="0">
                <a:latin typeface="Arial" panose="020B0604020202020204" pitchFamily="34" charset="0"/>
                <a:cs typeface="Arial" panose="020B0604020202020204" pitchFamily="34" charset="0"/>
              </a:rPr>
              <a:t>urgency</a:t>
            </a:r>
            <a:r>
              <a:rPr lang="en-US" sz="2200" dirty="0">
                <a:latin typeface="Arial" panose="020B0604020202020204" pitchFamily="34" charset="0"/>
                <a:cs typeface="Arial" panose="020B0604020202020204" pitchFamily="34" charset="0"/>
              </a:rPr>
              <a:t> to do better and find innovative solutions to facilitate safe and efficient cross-border trade</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Trade facilitation tools can be made COVID-19 </a:t>
            </a:r>
            <a:r>
              <a:rPr lang="en-US" sz="2200" b="1" dirty="0">
                <a:latin typeface="Arial" panose="020B0604020202020204" pitchFamily="34" charset="0"/>
                <a:cs typeface="Arial" panose="020B0604020202020204" pitchFamily="34" charset="0"/>
              </a:rPr>
              <a:t>relevant</a:t>
            </a:r>
          </a:p>
        </p:txBody>
      </p:sp>
      <p:sp>
        <p:nvSpPr>
          <p:cNvPr id="3" name="Triangle 2">
            <a:extLst>
              <a:ext uri="{FF2B5EF4-FFF2-40B4-BE49-F238E27FC236}">
                <a16:creationId xmlns:a16="http://schemas.microsoft.com/office/drawing/2014/main" id="{05E273A4-C76C-2F44-B981-996F12891423}"/>
              </a:ext>
            </a:extLst>
          </p:cNvPr>
          <p:cNvSpPr/>
          <p:nvPr/>
        </p:nvSpPr>
        <p:spPr bwMode="auto">
          <a:xfrm rot="5400000">
            <a:off x="2591780" y="3320988"/>
            <a:ext cx="3672408" cy="576064"/>
          </a:xfrm>
          <a:prstGeom prst="triangle">
            <a:avLst/>
          </a:prstGeom>
          <a:solidFill>
            <a:srgbClr val="0B612D"/>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grpSp>
        <p:nvGrpSpPr>
          <p:cNvPr id="8" name="Group 7">
            <a:extLst>
              <a:ext uri="{FF2B5EF4-FFF2-40B4-BE49-F238E27FC236}">
                <a16:creationId xmlns:a16="http://schemas.microsoft.com/office/drawing/2014/main" id="{3BBBDB38-F194-294A-8553-F56D079CA03B}"/>
              </a:ext>
            </a:extLst>
          </p:cNvPr>
          <p:cNvGrpSpPr/>
          <p:nvPr/>
        </p:nvGrpSpPr>
        <p:grpSpPr>
          <a:xfrm>
            <a:off x="5076055" y="1340768"/>
            <a:ext cx="3528393" cy="4587029"/>
            <a:chOff x="5076055" y="1268760"/>
            <a:chExt cx="3528393" cy="5138122"/>
          </a:xfrm>
          <a:solidFill>
            <a:schemeClr val="accent2"/>
          </a:solidFill>
        </p:grpSpPr>
        <p:sp>
          <p:nvSpPr>
            <p:cNvPr id="4" name="Rectangle 3">
              <a:extLst>
                <a:ext uri="{FF2B5EF4-FFF2-40B4-BE49-F238E27FC236}">
                  <a16:creationId xmlns:a16="http://schemas.microsoft.com/office/drawing/2014/main" id="{40583A66-BC05-8348-99E1-B59723E66AF6}"/>
                </a:ext>
              </a:extLst>
            </p:cNvPr>
            <p:cNvSpPr/>
            <p:nvPr/>
          </p:nvSpPr>
          <p:spPr bwMode="auto">
            <a:xfrm>
              <a:off x="5076055" y="1268760"/>
              <a:ext cx="3528393" cy="1152128"/>
            </a:xfrm>
            <a:prstGeom prst="rect">
              <a:avLst/>
            </a:prstGeom>
            <a:solidFill>
              <a:schemeClr val="accent6">
                <a:lumMod val="75000"/>
              </a:schemeClr>
            </a:solidFill>
            <a:ln w="25400" cap="flat" cmpd="sng" algn="ctr">
              <a:no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1" fontAlgn="base" latinLnBrk="0" hangingPunct="0">
                <a:lnSpc>
                  <a:spcPct val="100000"/>
                </a:lnSpc>
                <a:spcBef>
                  <a:spcPct val="0"/>
                </a:spcBef>
                <a:spcAft>
                  <a:spcPct val="0"/>
                </a:spcAft>
                <a:buClrTx/>
                <a:buSzTx/>
                <a:buFontTx/>
                <a:buNone/>
              </a:pPr>
              <a:r>
                <a:rPr kumimoji="0" lang="en-US" sz="22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One Stop Border Posts</a:t>
              </a:r>
            </a:p>
          </p:txBody>
        </p:sp>
        <p:sp>
          <p:nvSpPr>
            <p:cNvPr id="9" name="Rectangle 8">
              <a:extLst>
                <a:ext uri="{FF2B5EF4-FFF2-40B4-BE49-F238E27FC236}">
                  <a16:creationId xmlns:a16="http://schemas.microsoft.com/office/drawing/2014/main" id="{9A919E65-779A-EA49-BBAA-304771DD04B2}"/>
                </a:ext>
              </a:extLst>
            </p:cNvPr>
            <p:cNvSpPr/>
            <p:nvPr/>
          </p:nvSpPr>
          <p:spPr bwMode="auto">
            <a:xfrm>
              <a:off x="5076055" y="2600908"/>
              <a:ext cx="3528393" cy="1152128"/>
            </a:xfrm>
            <a:prstGeom prst="rect">
              <a:avLst/>
            </a:prstGeom>
            <a:solidFill>
              <a:schemeClr val="accent6"/>
            </a:solidFill>
            <a:ln w="25400" cap="flat" cmpd="sng" algn="ctr">
              <a:no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1" fontAlgn="base" latinLnBrk="0" hangingPunct="0">
                <a:lnSpc>
                  <a:spcPct val="100000"/>
                </a:lnSpc>
                <a:spcBef>
                  <a:spcPct val="0"/>
                </a:spcBef>
                <a:spcAft>
                  <a:spcPct val="0"/>
                </a:spcAft>
                <a:buClrTx/>
                <a:buSzTx/>
                <a:buFontTx/>
                <a:buNone/>
              </a:pPr>
              <a:r>
                <a:rPr kumimoji="0" lang="en-US" sz="22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Regional Transit </a:t>
              </a:r>
              <a:br>
                <a:rPr kumimoji="0" lang="en-US" sz="22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br>
              <a:r>
                <a:rPr kumimoji="0" lang="en-US" sz="22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Guarantee Schemes</a:t>
              </a:r>
            </a:p>
          </p:txBody>
        </p:sp>
        <p:sp>
          <p:nvSpPr>
            <p:cNvPr id="10" name="Rectangle 9">
              <a:extLst>
                <a:ext uri="{FF2B5EF4-FFF2-40B4-BE49-F238E27FC236}">
                  <a16:creationId xmlns:a16="http://schemas.microsoft.com/office/drawing/2014/main" id="{AAB900BA-9CC0-0E4C-AA6E-4A816910A80B}"/>
                </a:ext>
              </a:extLst>
            </p:cNvPr>
            <p:cNvSpPr/>
            <p:nvPr/>
          </p:nvSpPr>
          <p:spPr bwMode="auto">
            <a:xfrm>
              <a:off x="5076055" y="3933056"/>
              <a:ext cx="3528393" cy="1152128"/>
            </a:xfrm>
            <a:prstGeom prst="rect">
              <a:avLst/>
            </a:prstGeom>
            <a:solidFill>
              <a:schemeClr val="accent6">
                <a:lumMod val="60000"/>
                <a:lumOff val="40000"/>
              </a:schemeClr>
            </a:solidFill>
            <a:ln w="25400" cap="flat" cmpd="sng" algn="ctr">
              <a:no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1" fontAlgn="base" latinLnBrk="0" hangingPunct="0">
                <a:lnSpc>
                  <a:spcPct val="100000"/>
                </a:lnSpc>
                <a:spcBef>
                  <a:spcPct val="0"/>
                </a:spcBef>
                <a:spcAft>
                  <a:spcPct val="0"/>
                </a:spcAft>
                <a:buClrTx/>
                <a:buSzTx/>
                <a:buFontTx/>
                <a:buNone/>
              </a:pPr>
              <a:r>
                <a:rPr kumimoji="0" lang="en-US" sz="22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Simplified Trade Regimes</a:t>
              </a:r>
            </a:p>
          </p:txBody>
        </p:sp>
        <p:sp>
          <p:nvSpPr>
            <p:cNvPr id="11" name="Rectangle 10">
              <a:extLst>
                <a:ext uri="{FF2B5EF4-FFF2-40B4-BE49-F238E27FC236}">
                  <a16:creationId xmlns:a16="http://schemas.microsoft.com/office/drawing/2014/main" id="{38FA8EA3-1A77-DD40-B4D4-2297F98479D4}"/>
                </a:ext>
              </a:extLst>
            </p:cNvPr>
            <p:cNvSpPr/>
            <p:nvPr/>
          </p:nvSpPr>
          <p:spPr bwMode="auto">
            <a:xfrm>
              <a:off x="5076055" y="5254754"/>
              <a:ext cx="3528393" cy="1152128"/>
            </a:xfrm>
            <a:prstGeom prst="rect">
              <a:avLst/>
            </a:prstGeom>
            <a:solidFill>
              <a:schemeClr val="accent6">
                <a:lumMod val="40000"/>
                <a:lumOff val="60000"/>
              </a:schemeClr>
            </a:solidFill>
            <a:ln w="25400" cap="flat" cmpd="sng" algn="ctr">
              <a:no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1" fontAlgn="base" latinLnBrk="0" hangingPunct="0">
                <a:lnSpc>
                  <a:spcPct val="100000"/>
                </a:lnSpc>
                <a:spcBef>
                  <a:spcPct val="0"/>
                </a:spcBef>
                <a:spcAft>
                  <a:spcPct val="0"/>
                </a:spcAft>
                <a:buClrTx/>
                <a:buSzTx/>
                <a:buFontTx/>
                <a:buNone/>
              </a:pPr>
              <a:r>
                <a:rPr kumimoji="0" lang="en-US" sz="22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Traffic Light System</a:t>
              </a:r>
            </a:p>
          </p:txBody>
        </p:sp>
      </p:grpSp>
    </p:spTree>
    <p:extLst>
      <p:ext uri="{BB962C8B-B14F-4D97-AF65-F5344CB8AC3E}">
        <p14:creationId xmlns:p14="http://schemas.microsoft.com/office/powerpoint/2010/main" val="3870716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Rectângulo arredondado 8"/>
          <p:cNvSpPr/>
          <p:nvPr/>
        </p:nvSpPr>
        <p:spPr>
          <a:xfrm>
            <a:off x="71430" y="258134"/>
            <a:ext cx="9001143"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000" b="1" dirty="0">
                <a:solidFill>
                  <a:schemeClr val="bg1"/>
                </a:solidFill>
                <a:latin typeface="Arial" panose="020B0604020202020204" pitchFamily="34" charset="0"/>
                <a:cs typeface="Arial" panose="020B0604020202020204" pitchFamily="34" charset="0"/>
              </a:rPr>
              <a:t>Making TLS COVID-19 relevant</a:t>
            </a:r>
          </a:p>
        </p:txBody>
      </p:sp>
      <p:sp>
        <p:nvSpPr>
          <p:cNvPr id="2" name="Rectangle 1"/>
          <p:cNvSpPr/>
          <p:nvPr/>
        </p:nvSpPr>
        <p:spPr bwMode="auto">
          <a:xfrm>
            <a:off x="251521" y="1030452"/>
            <a:ext cx="8640960" cy="5184576"/>
          </a:xfrm>
          <a:prstGeom prst="rect">
            <a:avLst/>
          </a:pr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pPr>
            <a:endParaRPr kumimoji="0" lang="en-GB" sz="1800" b="0" i="0" u="none" strike="noStrike" cap="none" normalizeH="0" baseline="0" dirty="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5" name="Picture 4"/>
          <p:cNvPicPr/>
          <p:nvPr/>
        </p:nvPicPr>
        <p:blipFill>
          <a:blip r:embed="rId3"/>
          <a:stretch>
            <a:fillRect/>
          </a:stretch>
        </p:blipFill>
        <p:spPr>
          <a:xfrm>
            <a:off x="4711992" y="1363489"/>
            <a:ext cx="4144484" cy="4518502"/>
          </a:xfrm>
          <a:prstGeom prst="rect">
            <a:avLst/>
          </a:prstGeom>
        </p:spPr>
      </p:pic>
      <p:sp>
        <p:nvSpPr>
          <p:cNvPr id="4" name="TextBox 3"/>
          <p:cNvSpPr txBox="1"/>
          <p:nvPr/>
        </p:nvSpPr>
        <p:spPr>
          <a:xfrm>
            <a:off x="555543" y="1628800"/>
            <a:ext cx="3852428" cy="4493538"/>
          </a:xfrm>
          <a:prstGeom prst="rect">
            <a:avLst/>
          </a:prstGeom>
          <a:noFill/>
        </p:spPr>
        <p:txBody>
          <a:bodyPr wrap="square" rtlCol="0">
            <a:spAutoFit/>
          </a:bodyPr>
          <a:lstStyle/>
          <a:p>
            <a:pPr>
              <a:spcAft>
                <a:spcPts val="1800"/>
              </a:spcAft>
            </a:pPr>
            <a:r>
              <a:rPr lang="en-US" sz="1600" b="1" dirty="0">
                <a:latin typeface="Arial" panose="020B0604020202020204" pitchFamily="34" charset="0"/>
                <a:cs typeface="Arial" panose="020B0604020202020204" pitchFamily="34" charset="0"/>
              </a:rPr>
              <a:t>AUDA-NEPAD Traffic Light System </a:t>
            </a:r>
          </a:p>
          <a:p>
            <a:pPr>
              <a:spcAft>
                <a:spcPts val="1800"/>
              </a:spcAft>
            </a:pPr>
            <a:r>
              <a:rPr lang="en-US" sz="1400" dirty="0">
                <a:latin typeface="Arial" panose="020B0604020202020204" pitchFamily="34" charset="0"/>
                <a:cs typeface="Arial" panose="020B0604020202020204" pitchFamily="34" charset="0"/>
              </a:rPr>
              <a:t>Ranks performance of border posts and identifies bottlenecks and corrective actions</a:t>
            </a:r>
          </a:p>
          <a:p>
            <a:pPr>
              <a:spcAft>
                <a:spcPts val="1200"/>
              </a:spcAft>
            </a:pPr>
            <a:r>
              <a:rPr lang="en-US" sz="1400" dirty="0">
                <a:latin typeface="Arial" panose="020B0604020202020204" pitchFamily="34" charset="0"/>
                <a:cs typeface="Arial" panose="020B0604020202020204" pitchFamily="34" charset="0"/>
              </a:rPr>
              <a:t>Successfully </a:t>
            </a:r>
            <a:r>
              <a:rPr lang="en-US" sz="1400" b="1" dirty="0">
                <a:latin typeface="Arial" panose="020B0604020202020204" pitchFamily="34" charset="0"/>
                <a:cs typeface="Arial" panose="020B0604020202020204" pitchFamily="34" charset="0"/>
              </a:rPr>
              <a:t>piloted</a:t>
            </a:r>
            <a:r>
              <a:rPr lang="en-US" sz="1400" dirty="0">
                <a:latin typeface="Arial" panose="020B0604020202020204" pitchFamily="34" charset="0"/>
                <a:cs typeface="Arial" panose="020B0604020202020204" pitchFamily="34" charset="0"/>
              </a:rPr>
              <a:t>: EAC, ECOWAS, SADC</a:t>
            </a:r>
          </a:p>
          <a:p>
            <a:pPr>
              <a:spcAft>
                <a:spcPts val="1200"/>
              </a:spcAft>
            </a:pPr>
            <a:endParaRPr lang="en-US" sz="1400" dirty="0">
              <a:latin typeface="Arial" panose="020B0604020202020204" pitchFamily="34" charset="0"/>
              <a:cs typeface="Arial" panose="020B0604020202020204" pitchFamily="34" charset="0"/>
            </a:endParaRPr>
          </a:p>
          <a:p>
            <a:pPr>
              <a:spcAft>
                <a:spcPts val="1200"/>
              </a:spcAft>
            </a:pPr>
            <a:endParaRPr lang="en-US" sz="1400" dirty="0">
              <a:latin typeface="Arial" panose="020B0604020202020204" pitchFamily="34" charset="0"/>
              <a:cs typeface="Arial" panose="020B0604020202020204" pitchFamily="34" charset="0"/>
            </a:endParaRPr>
          </a:p>
          <a:p>
            <a:pPr>
              <a:spcAft>
                <a:spcPts val="1800"/>
              </a:spcAft>
            </a:pPr>
            <a:r>
              <a:rPr lang="en-US" sz="1600" b="1" dirty="0">
                <a:latin typeface="Arial" panose="020B0604020202020204" pitchFamily="34" charset="0"/>
                <a:cs typeface="Arial" panose="020B0604020202020204" pitchFamily="34" charset="0"/>
              </a:rPr>
              <a:t>Update to make COVID-19 relevant</a:t>
            </a:r>
          </a:p>
          <a:p>
            <a:pPr marL="342900" indent="-342900">
              <a:spcAft>
                <a:spcPts val="1800"/>
              </a:spcAft>
              <a:buFont typeface="+mj-lt"/>
              <a:buAutoNum type="arabicPeriod"/>
            </a:pPr>
            <a:r>
              <a:rPr lang="en-US" sz="1400" dirty="0">
                <a:latin typeface="Arial" panose="020B0604020202020204" pitchFamily="34" charset="0"/>
                <a:cs typeface="Arial" panose="020B0604020202020204" pitchFamily="34" charset="0"/>
              </a:rPr>
              <a:t>Update existing indicators: reflect specific COVID-19 specific border challenges</a:t>
            </a:r>
          </a:p>
          <a:p>
            <a:pPr marL="342900" indent="-342900">
              <a:spcAft>
                <a:spcPts val="1200"/>
              </a:spcAft>
              <a:buFont typeface="+mj-lt"/>
              <a:buAutoNum type="arabicPeriod"/>
            </a:pPr>
            <a:r>
              <a:rPr lang="en-US" sz="1400" dirty="0">
                <a:latin typeface="Arial" panose="020B0604020202020204" pitchFamily="34" charset="0"/>
                <a:cs typeface="Arial" panose="020B0604020202020204" pitchFamily="34" charset="0"/>
              </a:rPr>
              <a:t>Include new health &amp; safety indicators</a:t>
            </a:r>
          </a:p>
          <a:p>
            <a:pPr marL="342900" indent="-342900">
              <a:spcAft>
                <a:spcPts val="1200"/>
              </a:spcAft>
              <a:buFont typeface="+mj-lt"/>
              <a:buAutoNum type="arabicPeriod"/>
            </a:pPr>
            <a:r>
              <a:rPr lang="en-US" sz="1400" dirty="0">
                <a:latin typeface="Arial" panose="020B0604020202020204" pitchFamily="34" charset="0"/>
                <a:cs typeface="Arial" panose="020B0604020202020204" pitchFamily="34" charset="0"/>
              </a:rPr>
              <a:t>Regularly publish assessments</a:t>
            </a:r>
          </a:p>
          <a:p>
            <a:endParaRPr lang="en-GB" dirty="0"/>
          </a:p>
        </p:txBody>
      </p:sp>
    </p:spTree>
    <p:extLst>
      <p:ext uri="{BB962C8B-B14F-4D97-AF65-F5344CB8AC3E}">
        <p14:creationId xmlns:p14="http://schemas.microsoft.com/office/powerpoint/2010/main" val="1611498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p:cNvSpPr/>
          <p:nvPr/>
        </p:nvSpPr>
        <p:spPr>
          <a:xfrm rot="5400000">
            <a:off x="179511" y="1052739"/>
            <a:ext cx="1623992" cy="1623991"/>
          </a:xfrm>
          <a:prstGeom prst="roundRect">
            <a:avLst>
              <a:gd name="adj"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91440" tIns="91440" bIns="91440" rtlCol="0" anchor="ctr">
            <a:noAutofit/>
          </a:bodyPr>
          <a:lstStyle/>
          <a:p>
            <a:pPr algn="ctr">
              <a:spcAft>
                <a:spcPts val="0"/>
              </a:spcAft>
            </a:pPr>
            <a:r>
              <a:rPr lang="en-US" sz="1600" b="1" dirty="0">
                <a:solidFill>
                  <a:srgbClr val="FFFFFF"/>
                </a:solidFill>
                <a:latin typeface="Arial" panose="020B0604020202020204" pitchFamily="34" charset="0"/>
                <a:ea typeface="DengXian Light"/>
              </a:rPr>
              <a:t>IMPLEMENT COVID-19 GUIDELINES</a:t>
            </a:r>
            <a:endParaRPr lang="en-GB" sz="1600" dirty="0">
              <a:latin typeface="Times New Roman" panose="02020603050405020304" pitchFamily="18" charset="0"/>
              <a:ea typeface="DengXian"/>
            </a:endParaRPr>
          </a:p>
        </p:txBody>
      </p:sp>
      <p:sp>
        <p:nvSpPr>
          <p:cNvPr id="4" name="Text Box 199"/>
          <p:cNvSpPr txBox="1"/>
          <p:nvPr/>
        </p:nvSpPr>
        <p:spPr>
          <a:xfrm>
            <a:off x="2339752" y="1052736"/>
            <a:ext cx="6624736" cy="1623991"/>
          </a:xfrm>
          <a:prstGeom prst="rect">
            <a:avLst/>
          </a:prstGeom>
          <a:solidFill>
            <a:schemeClr val="lt1"/>
          </a:solidFill>
          <a:ln w="9525">
            <a:solidFill>
              <a:schemeClr val="tx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nSpc>
                <a:spcPct val="107000"/>
              </a:lnSpc>
              <a:spcAft>
                <a:spcPts val="600"/>
              </a:spcAft>
              <a:buFont typeface="Wingdings" panose="05000000000000000000" pitchFamily="2" charset="2"/>
              <a:buChar char=""/>
            </a:pPr>
            <a:r>
              <a:rPr lang="en-US" sz="1400" b="1" dirty="0">
                <a:latin typeface="Arial" panose="020B0604020202020204" pitchFamily="34" charset="0"/>
                <a:ea typeface="DengXian"/>
                <a:cs typeface="Arial" panose="020B0604020202020204" pitchFamily="34" charset="0"/>
              </a:rPr>
              <a:t>RECs can establish committees </a:t>
            </a:r>
            <a:r>
              <a:rPr lang="en-US" sz="1400" dirty="0">
                <a:latin typeface="Arial" panose="020B0604020202020204" pitchFamily="34" charset="0"/>
                <a:ea typeface="DengXian"/>
                <a:cs typeface="Arial" panose="020B0604020202020204" pitchFamily="34" charset="0"/>
              </a:rPr>
              <a:t>to coordinate guideline implementation and resolve border issues</a:t>
            </a:r>
          </a:p>
          <a:p>
            <a:pPr marL="342900" indent="-342900">
              <a:lnSpc>
                <a:spcPct val="107000"/>
              </a:lnSpc>
              <a:spcAft>
                <a:spcPts val="600"/>
              </a:spcAft>
              <a:buFont typeface="Wingdings" panose="05000000000000000000" pitchFamily="2" charset="2"/>
              <a:buChar char=""/>
            </a:pPr>
            <a:r>
              <a:rPr lang="en-US" sz="1400" dirty="0">
                <a:latin typeface="Arial" panose="020B0604020202020204" pitchFamily="34" charset="0"/>
                <a:ea typeface="DengXian"/>
                <a:cs typeface="Arial" panose="020B0604020202020204" pitchFamily="34" charset="0"/>
              </a:rPr>
              <a:t>Border authorities should </a:t>
            </a:r>
            <a:r>
              <a:rPr lang="en-US" sz="1400" b="1" dirty="0">
                <a:latin typeface="Arial" panose="020B0604020202020204" pitchFamily="34" charset="0"/>
                <a:ea typeface="DengXian"/>
                <a:cs typeface="Arial" panose="020B0604020202020204" pitchFamily="34" charset="0"/>
              </a:rPr>
              <a:t>develop simple visual step-by-step guides </a:t>
            </a:r>
            <a:r>
              <a:rPr lang="en-US" sz="1400" dirty="0">
                <a:latin typeface="Arial" panose="020B0604020202020204" pitchFamily="34" charset="0"/>
                <a:ea typeface="DengXian"/>
                <a:cs typeface="Arial" panose="020B0604020202020204" pitchFamily="34" charset="0"/>
              </a:rPr>
              <a:t>on COVID-19 border regulations</a:t>
            </a:r>
          </a:p>
          <a:p>
            <a:pPr marL="342900" indent="-342900">
              <a:lnSpc>
                <a:spcPct val="107000"/>
              </a:lnSpc>
              <a:spcAft>
                <a:spcPts val="600"/>
              </a:spcAft>
              <a:buFont typeface="Wingdings" panose="05000000000000000000" pitchFamily="2" charset="2"/>
              <a:buChar char=""/>
            </a:pPr>
            <a:r>
              <a:rPr lang="en-US" sz="1400" b="1" dirty="0">
                <a:latin typeface="Arial" panose="020B0604020202020204" pitchFamily="34" charset="0"/>
                <a:ea typeface="DengXian"/>
                <a:cs typeface="Arial" panose="020B0604020202020204" pitchFamily="34" charset="0"/>
              </a:rPr>
              <a:t>Expand guidelines </a:t>
            </a:r>
            <a:r>
              <a:rPr lang="en-US" sz="1400" dirty="0">
                <a:latin typeface="Arial" panose="020B0604020202020204" pitchFamily="34" charset="0"/>
                <a:ea typeface="DengXian"/>
                <a:cs typeface="Arial" panose="020B0604020202020204" pitchFamily="34" charset="0"/>
              </a:rPr>
              <a:t>to include </a:t>
            </a:r>
            <a:r>
              <a:rPr lang="en-US" sz="1400" i="1" dirty="0">
                <a:latin typeface="Arial" panose="020B0604020202020204" pitchFamily="34" charset="0"/>
                <a:ea typeface="DengXian"/>
                <a:cs typeface="Arial" panose="020B0604020202020204" pitchFamily="34" charset="0"/>
              </a:rPr>
              <a:t>all</a:t>
            </a:r>
            <a:r>
              <a:rPr lang="en-US" sz="1400" dirty="0">
                <a:latin typeface="Arial" panose="020B0604020202020204" pitchFamily="34" charset="0"/>
                <a:ea typeface="DengXian"/>
                <a:cs typeface="Arial" panose="020B0604020202020204" pitchFamily="34" charset="0"/>
              </a:rPr>
              <a:t> goods and services to move across borders</a:t>
            </a:r>
          </a:p>
        </p:txBody>
      </p:sp>
      <p:sp>
        <p:nvSpPr>
          <p:cNvPr id="5" name="Rectângulo arredondado 8"/>
          <p:cNvSpPr/>
          <p:nvPr/>
        </p:nvSpPr>
        <p:spPr>
          <a:xfrm rot="5400000">
            <a:off x="179510" y="2797240"/>
            <a:ext cx="1623995" cy="1651312"/>
          </a:xfrm>
          <a:prstGeom prst="roundRect">
            <a:avLst>
              <a:gd name="adj"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91440" tIns="91440" bIns="91440" rtlCol="0" anchor="ctr">
            <a:noAutofit/>
          </a:bodyPr>
          <a:lstStyle/>
          <a:p>
            <a:pPr algn="ctr">
              <a:spcAft>
                <a:spcPts val="0"/>
              </a:spcAft>
            </a:pPr>
            <a:r>
              <a:rPr lang="en-US" sz="1600" b="1" dirty="0">
                <a:solidFill>
                  <a:srgbClr val="FFFFFF"/>
                </a:solidFill>
                <a:latin typeface="Arial" panose="020B0604020202020204" pitchFamily="34" charset="0"/>
                <a:ea typeface="DengXian Light"/>
              </a:rPr>
              <a:t>DEVELOP COMMON AU GUIDELINES</a:t>
            </a:r>
            <a:endParaRPr lang="en-GB" sz="1600" dirty="0">
              <a:latin typeface="Times New Roman" panose="02020603050405020304" pitchFamily="18" charset="0"/>
              <a:ea typeface="DengXian"/>
            </a:endParaRPr>
          </a:p>
        </p:txBody>
      </p:sp>
      <p:sp>
        <p:nvSpPr>
          <p:cNvPr id="6" name="Text Box 199"/>
          <p:cNvSpPr txBox="1"/>
          <p:nvPr/>
        </p:nvSpPr>
        <p:spPr>
          <a:xfrm>
            <a:off x="2339752" y="2797234"/>
            <a:ext cx="6624736" cy="1651313"/>
          </a:xfrm>
          <a:prstGeom prst="rect">
            <a:avLst/>
          </a:prstGeom>
          <a:solidFill>
            <a:schemeClr val="lt1"/>
          </a:solidFill>
          <a:ln w="9525">
            <a:solidFill>
              <a:schemeClr val="tx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nSpc>
                <a:spcPct val="107000"/>
              </a:lnSpc>
              <a:spcAft>
                <a:spcPts val="600"/>
              </a:spcAft>
              <a:buFont typeface="Wingdings" panose="05000000000000000000" pitchFamily="2" charset="2"/>
              <a:buChar char=""/>
            </a:pPr>
            <a:r>
              <a:rPr lang="en-US" sz="1400" dirty="0">
                <a:latin typeface="Arial" panose="020B0604020202020204" pitchFamily="34" charset="0"/>
                <a:ea typeface="DengXian"/>
                <a:cs typeface="Arial" panose="020B0604020202020204" pitchFamily="34" charset="0"/>
              </a:rPr>
              <a:t>This is important given </a:t>
            </a:r>
            <a:r>
              <a:rPr lang="en-US" sz="1400" b="1" dirty="0">
                <a:latin typeface="Arial" panose="020B0604020202020204" pitchFamily="34" charset="0"/>
                <a:ea typeface="DengXian"/>
                <a:cs typeface="Arial" panose="020B0604020202020204" pitchFamily="34" charset="0"/>
              </a:rPr>
              <a:t>shared trade facilitation goals of the AfCFTA</a:t>
            </a:r>
          </a:p>
          <a:p>
            <a:pPr marL="342900" indent="-342900">
              <a:lnSpc>
                <a:spcPct val="107000"/>
              </a:lnSpc>
              <a:spcAft>
                <a:spcPts val="600"/>
              </a:spcAft>
              <a:buFont typeface="Wingdings" panose="05000000000000000000" pitchFamily="2" charset="2"/>
              <a:buChar char=""/>
            </a:pPr>
            <a:r>
              <a:rPr lang="en-US" sz="1400" dirty="0">
                <a:latin typeface="Arial" panose="020B0604020202020204" pitchFamily="34" charset="0"/>
                <a:ea typeface="DengXian"/>
                <a:cs typeface="Arial" panose="020B0604020202020204" pitchFamily="34" charset="0"/>
              </a:rPr>
              <a:t>It can </a:t>
            </a:r>
            <a:r>
              <a:rPr lang="en-US" sz="1400" b="1" dirty="0">
                <a:latin typeface="Arial" panose="020B0604020202020204" pitchFamily="34" charset="0"/>
                <a:ea typeface="DengXian"/>
                <a:cs typeface="Arial" panose="020B0604020202020204" pitchFamily="34" charset="0"/>
              </a:rPr>
              <a:t>build upon existing REC guidelines </a:t>
            </a:r>
            <a:r>
              <a:rPr lang="en-US" sz="1400" dirty="0">
                <a:latin typeface="Arial" panose="020B0604020202020204" pitchFamily="34" charset="0"/>
                <a:ea typeface="DengXian"/>
                <a:cs typeface="Arial" panose="020B0604020202020204" pitchFamily="34" charset="0"/>
              </a:rPr>
              <a:t>and “best practices”</a:t>
            </a:r>
          </a:p>
          <a:p>
            <a:pPr marL="342900" indent="-342900">
              <a:lnSpc>
                <a:spcPct val="107000"/>
              </a:lnSpc>
              <a:spcAft>
                <a:spcPts val="600"/>
              </a:spcAft>
              <a:buFont typeface="Wingdings" panose="05000000000000000000" pitchFamily="2" charset="2"/>
              <a:buChar char=""/>
            </a:pPr>
            <a:r>
              <a:rPr lang="en-US" sz="1400" b="1" dirty="0">
                <a:latin typeface="Arial" panose="020B0604020202020204" pitchFamily="34" charset="0"/>
                <a:ea typeface="DengXian"/>
                <a:cs typeface="Arial" panose="020B0604020202020204" pitchFamily="34" charset="0"/>
              </a:rPr>
              <a:t>A common AU COVID-19 Test Certificate </a:t>
            </a:r>
            <a:r>
              <a:rPr lang="en-US" sz="1400" dirty="0">
                <a:latin typeface="Arial" panose="020B0604020202020204" pitchFamily="34" charset="0"/>
                <a:ea typeface="DengXian"/>
                <a:cs typeface="Arial" panose="020B0604020202020204" pitchFamily="34" charset="0"/>
              </a:rPr>
              <a:t>for transport workers is required to facilitate a harmonized approach to certifying test results</a:t>
            </a:r>
          </a:p>
        </p:txBody>
      </p:sp>
      <p:sp>
        <p:nvSpPr>
          <p:cNvPr id="7" name="Rectângulo arredondado 8"/>
          <p:cNvSpPr/>
          <p:nvPr/>
        </p:nvSpPr>
        <p:spPr>
          <a:xfrm rot="5400000">
            <a:off x="179510" y="4569057"/>
            <a:ext cx="1623995" cy="1651312"/>
          </a:xfrm>
          <a:prstGeom prst="roundRect">
            <a:avLst>
              <a:gd name="adj"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91440" tIns="91440" bIns="91440" rtlCol="0" anchor="ctr">
            <a:noAutofit/>
          </a:bodyPr>
          <a:lstStyle/>
          <a:p>
            <a:pPr algn="ctr">
              <a:spcAft>
                <a:spcPts val="0"/>
              </a:spcAft>
            </a:pPr>
            <a:r>
              <a:rPr lang="en-US" sz="1600" b="1" dirty="0">
                <a:solidFill>
                  <a:srgbClr val="FFFFFF"/>
                </a:solidFill>
                <a:latin typeface="Arial" panose="020B0604020202020204" pitchFamily="34" charset="0"/>
                <a:ea typeface="DengXian Light"/>
              </a:rPr>
              <a:t>MAINTAIN AFCFTA MOMENTUM</a:t>
            </a:r>
            <a:endParaRPr lang="en-GB" sz="1600" dirty="0">
              <a:latin typeface="Times New Roman" panose="02020603050405020304" pitchFamily="18" charset="0"/>
              <a:ea typeface="DengXian"/>
            </a:endParaRPr>
          </a:p>
        </p:txBody>
      </p:sp>
      <p:sp>
        <p:nvSpPr>
          <p:cNvPr id="8" name="Text Box 199"/>
          <p:cNvSpPr txBox="1"/>
          <p:nvPr/>
        </p:nvSpPr>
        <p:spPr>
          <a:xfrm>
            <a:off x="2339752" y="4569053"/>
            <a:ext cx="6624736" cy="1651313"/>
          </a:xfrm>
          <a:prstGeom prst="rect">
            <a:avLst/>
          </a:prstGeom>
          <a:solidFill>
            <a:schemeClr val="lt1"/>
          </a:solidFill>
          <a:ln w="9525">
            <a:solidFill>
              <a:schemeClr val="tx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nSpc>
                <a:spcPct val="107000"/>
              </a:lnSpc>
              <a:spcAft>
                <a:spcPts val="600"/>
              </a:spcAft>
              <a:buFont typeface="Wingdings" panose="05000000000000000000" pitchFamily="2" charset="2"/>
              <a:buChar char=""/>
            </a:pPr>
            <a:r>
              <a:rPr lang="en-US" sz="1400" b="1" dirty="0">
                <a:latin typeface="Arial" panose="020B0604020202020204" pitchFamily="34" charset="0"/>
                <a:ea typeface="DengXian"/>
                <a:cs typeface="Arial" panose="020B0604020202020204" pitchFamily="34" charset="0"/>
              </a:rPr>
              <a:t>Speeding up AfCFTA implementation </a:t>
            </a:r>
            <a:r>
              <a:rPr lang="en-US" sz="1400" dirty="0">
                <a:latin typeface="Arial" panose="020B0604020202020204" pitchFamily="34" charset="0"/>
                <a:ea typeface="DengXian"/>
                <a:cs typeface="Arial" panose="020B0604020202020204" pitchFamily="34" charset="0"/>
              </a:rPr>
              <a:t>will hasten economic recovery</a:t>
            </a:r>
          </a:p>
          <a:p>
            <a:pPr marL="342900" indent="-342900">
              <a:lnSpc>
                <a:spcPct val="107000"/>
              </a:lnSpc>
              <a:spcAft>
                <a:spcPts val="600"/>
              </a:spcAft>
              <a:buFont typeface="Wingdings" panose="05000000000000000000" pitchFamily="2" charset="2"/>
              <a:buChar char=""/>
            </a:pPr>
            <a:r>
              <a:rPr lang="en-US" sz="1400" dirty="0">
                <a:latin typeface="Arial" panose="020B0604020202020204" pitchFamily="34" charset="0"/>
                <a:ea typeface="DengXian"/>
                <a:cs typeface="Arial" panose="020B0604020202020204" pitchFamily="34" charset="0"/>
              </a:rPr>
              <a:t>African counties can start to </a:t>
            </a:r>
            <a:r>
              <a:rPr lang="en-US" sz="1400" b="1" dirty="0">
                <a:latin typeface="Arial" panose="020B0604020202020204" pitchFamily="34" charset="0"/>
                <a:ea typeface="DengXian"/>
                <a:cs typeface="Arial" panose="020B0604020202020204" pitchFamily="34" charset="0"/>
              </a:rPr>
              <a:t>implement “ready-to-go” elements </a:t>
            </a:r>
            <a:r>
              <a:rPr lang="en-US" sz="1400" dirty="0">
                <a:latin typeface="Arial" panose="020B0604020202020204" pitchFamily="34" charset="0"/>
                <a:ea typeface="DengXian"/>
                <a:cs typeface="Arial" panose="020B0604020202020204" pitchFamily="34" charset="0"/>
              </a:rPr>
              <a:t>of the Agreement including NTB mechanism and Annexes on Trade Facilitation and Customs Cooperation</a:t>
            </a:r>
          </a:p>
        </p:txBody>
      </p:sp>
      <p:sp>
        <p:nvSpPr>
          <p:cNvPr id="9" name="Rectângulo arredondado 8">
            <a:extLst>
              <a:ext uri="{FF2B5EF4-FFF2-40B4-BE49-F238E27FC236}">
                <a16:creationId xmlns:a16="http://schemas.microsoft.com/office/drawing/2014/main" id="{CFF7B895-92DC-4B41-B49C-71CD5675789D}"/>
              </a:ext>
            </a:extLst>
          </p:cNvPr>
          <p:cNvSpPr/>
          <p:nvPr/>
        </p:nvSpPr>
        <p:spPr>
          <a:xfrm>
            <a:off x="71428" y="235488"/>
            <a:ext cx="9001143"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000" b="1" dirty="0">
                <a:solidFill>
                  <a:schemeClr val="bg1"/>
                </a:solidFill>
                <a:latin typeface="Arial" panose="020B0604020202020204" pitchFamily="34" charset="0"/>
                <a:cs typeface="Arial" panose="020B0604020202020204" pitchFamily="34" charset="0"/>
              </a:rPr>
              <a:t>Key Action Areas</a:t>
            </a:r>
          </a:p>
        </p:txBody>
      </p:sp>
      <p:sp>
        <p:nvSpPr>
          <p:cNvPr id="10" name="Triangle 9">
            <a:extLst>
              <a:ext uri="{FF2B5EF4-FFF2-40B4-BE49-F238E27FC236}">
                <a16:creationId xmlns:a16="http://schemas.microsoft.com/office/drawing/2014/main" id="{16D2C46B-FC5B-B74E-84AE-EA3466044334}"/>
              </a:ext>
            </a:extLst>
          </p:cNvPr>
          <p:cNvSpPr/>
          <p:nvPr/>
        </p:nvSpPr>
        <p:spPr bwMode="auto">
          <a:xfrm rot="5400000">
            <a:off x="1245970" y="1669009"/>
            <a:ext cx="1651313" cy="360040"/>
          </a:xfrm>
          <a:prstGeom prst="triangle">
            <a:avLst/>
          </a:prstGeom>
          <a:solidFill>
            <a:schemeClr val="accent6">
              <a:lumMod val="60000"/>
              <a:lumOff val="40000"/>
            </a:schemeClr>
          </a:solidFill>
          <a:ln w="2540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pPr>
            <a:endParaRPr kumimoji="0" lang="en-US" sz="1800" b="0" i="0" u="none" strike="noStrike" cap="none" normalizeH="0" baseline="0" dirty="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11" name="Triangle 10">
            <a:extLst>
              <a:ext uri="{FF2B5EF4-FFF2-40B4-BE49-F238E27FC236}">
                <a16:creationId xmlns:a16="http://schemas.microsoft.com/office/drawing/2014/main" id="{EAD94EC1-FAFA-6A4E-A149-24319A4D1583}"/>
              </a:ext>
            </a:extLst>
          </p:cNvPr>
          <p:cNvSpPr/>
          <p:nvPr/>
        </p:nvSpPr>
        <p:spPr bwMode="auto">
          <a:xfrm rot="5400000">
            <a:off x="1252801" y="3443256"/>
            <a:ext cx="1651313" cy="360040"/>
          </a:xfrm>
          <a:prstGeom prst="triangle">
            <a:avLst/>
          </a:prstGeom>
          <a:solidFill>
            <a:schemeClr val="accent6">
              <a:lumMod val="60000"/>
              <a:lumOff val="40000"/>
            </a:schemeClr>
          </a:solidFill>
          <a:ln w="2540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12" name="Triangle 11">
            <a:extLst>
              <a:ext uri="{FF2B5EF4-FFF2-40B4-BE49-F238E27FC236}">
                <a16:creationId xmlns:a16="http://schemas.microsoft.com/office/drawing/2014/main" id="{63630382-5EBB-6D49-9A8E-5813A388BEFC}"/>
              </a:ext>
            </a:extLst>
          </p:cNvPr>
          <p:cNvSpPr/>
          <p:nvPr/>
        </p:nvSpPr>
        <p:spPr bwMode="auto">
          <a:xfrm rot="5400000">
            <a:off x="1245970" y="5201035"/>
            <a:ext cx="1651313" cy="360040"/>
          </a:xfrm>
          <a:prstGeom prst="triangle">
            <a:avLst/>
          </a:prstGeom>
          <a:solidFill>
            <a:schemeClr val="accent6">
              <a:lumMod val="60000"/>
              <a:lumOff val="40000"/>
            </a:schemeClr>
          </a:solidFill>
          <a:ln w="2540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1239691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ângulo arredondado 8">
            <a:extLst>
              <a:ext uri="{FF2B5EF4-FFF2-40B4-BE49-F238E27FC236}">
                <a16:creationId xmlns:a16="http://schemas.microsoft.com/office/drawing/2014/main" id="{35045E6A-18E4-B64A-885F-F5FBCF96137A}"/>
              </a:ext>
            </a:extLst>
          </p:cNvPr>
          <p:cNvSpPr/>
          <p:nvPr/>
        </p:nvSpPr>
        <p:spPr>
          <a:xfrm>
            <a:off x="71428" y="235488"/>
            <a:ext cx="9001143"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000" b="1" dirty="0">
                <a:solidFill>
                  <a:schemeClr val="bg1"/>
                </a:solidFill>
                <a:latin typeface="Arial" panose="020B0604020202020204" pitchFamily="34" charset="0"/>
                <a:cs typeface="Arial" panose="020B0604020202020204" pitchFamily="34" charset="0"/>
              </a:rPr>
              <a:t>Key Action Areas</a:t>
            </a:r>
          </a:p>
        </p:txBody>
      </p:sp>
      <p:sp>
        <p:nvSpPr>
          <p:cNvPr id="10" name="Text Box 199">
            <a:extLst>
              <a:ext uri="{FF2B5EF4-FFF2-40B4-BE49-F238E27FC236}">
                <a16:creationId xmlns:a16="http://schemas.microsoft.com/office/drawing/2014/main" id="{B2C51AD3-EFA3-FF45-A67E-BA30C9F94834}"/>
              </a:ext>
            </a:extLst>
          </p:cNvPr>
          <p:cNvSpPr txBox="1"/>
          <p:nvPr/>
        </p:nvSpPr>
        <p:spPr>
          <a:xfrm>
            <a:off x="2339752" y="1052736"/>
            <a:ext cx="6624736" cy="1623991"/>
          </a:xfrm>
          <a:prstGeom prst="rect">
            <a:avLst/>
          </a:prstGeom>
          <a:solidFill>
            <a:schemeClr val="lt1"/>
          </a:solidFill>
          <a:ln w="9525">
            <a:solidFill>
              <a:schemeClr val="tx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nSpc>
                <a:spcPct val="107000"/>
              </a:lnSpc>
              <a:spcAft>
                <a:spcPts val="600"/>
              </a:spcAft>
              <a:buFont typeface="Wingdings" panose="05000000000000000000" pitchFamily="2" charset="2"/>
              <a:buChar char=""/>
            </a:pPr>
            <a:r>
              <a:rPr lang="en-US" sz="1400" b="1" dirty="0">
                <a:latin typeface="Arial" panose="020B0604020202020204" pitchFamily="34" charset="0"/>
                <a:ea typeface="DengXian"/>
                <a:cs typeface="Arial" panose="020B0604020202020204" pitchFamily="34" charset="0"/>
              </a:rPr>
              <a:t>AUDA-NEPAD Traffic Light System</a:t>
            </a:r>
            <a:r>
              <a:rPr lang="en-US" sz="1400" dirty="0">
                <a:latin typeface="Arial" panose="020B0604020202020204" pitchFamily="34" charset="0"/>
                <a:ea typeface="DengXian"/>
                <a:cs typeface="Arial" panose="020B0604020202020204" pitchFamily="34" charset="0"/>
              </a:rPr>
              <a:t> </a:t>
            </a:r>
            <a:r>
              <a:rPr lang="en-US" sz="1400" b="1" dirty="0">
                <a:latin typeface="Arial" panose="020B0604020202020204" pitchFamily="34" charset="0"/>
                <a:ea typeface="DengXian"/>
                <a:cs typeface="Arial" panose="020B0604020202020204" pitchFamily="34" charset="0"/>
              </a:rPr>
              <a:t>can be updated </a:t>
            </a:r>
            <a:r>
              <a:rPr lang="en-US" sz="1400" dirty="0">
                <a:latin typeface="Arial" panose="020B0604020202020204" pitchFamily="34" charset="0"/>
                <a:ea typeface="DengXian"/>
                <a:cs typeface="Arial" panose="020B0604020202020204" pitchFamily="34" charset="0"/>
              </a:rPr>
              <a:t>to include COVID-19</a:t>
            </a:r>
          </a:p>
          <a:p>
            <a:pPr marL="342900" indent="-342900">
              <a:lnSpc>
                <a:spcPct val="107000"/>
              </a:lnSpc>
              <a:spcAft>
                <a:spcPts val="600"/>
              </a:spcAft>
              <a:buFont typeface="Wingdings" panose="05000000000000000000" pitchFamily="2" charset="2"/>
              <a:buChar char=""/>
            </a:pPr>
            <a:r>
              <a:rPr lang="en-US" sz="1400" b="1" dirty="0">
                <a:latin typeface="Arial" panose="020B0604020202020204" pitchFamily="34" charset="0"/>
                <a:ea typeface="DengXian"/>
                <a:cs typeface="Arial" panose="020B0604020202020204" pitchFamily="34" charset="0"/>
              </a:rPr>
              <a:t>Regularly published information on “relative” ease of movement</a:t>
            </a:r>
            <a:r>
              <a:rPr lang="en-US" sz="1400" dirty="0">
                <a:latin typeface="Arial" panose="020B0604020202020204" pitchFamily="34" charset="0"/>
                <a:ea typeface="DengXian"/>
                <a:cs typeface="Arial" panose="020B0604020202020204" pitchFamily="34" charset="0"/>
              </a:rPr>
              <a:t> and clearance at border posts to better inform logistical planning</a:t>
            </a:r>
          </a:p>
          <a:p>
            <a:pPr marL="342900" indent="-342900">
              <a:lnSpc>
                <a:spcPct val="107000"/>
              </a:lnSpc>
              <a:spcAft>
                <a:spcPts val="600"/>
              </a:spcAft>
              <a:buFont typeface="Wingdings" panose="05000000000000000000" pitchFamily="2" charset="2"/>
              <a:buChar char=""/>
            </a:pPr>
            <a:r>
              <a:rPr lang="en-US" sz="1400" b="1" dirty="0">
                <a:latin typeface="Arial" panose="020B0604020202020204" pitchFamily="34" charset="0"/>
                <a:ea typeface="DengXian"/>
                <a:cs typeface="Arial" panose="020B0604020202020204" pitchFamily="34" charset="0"/>
              </a:rPr>
              <a:t>Roll out COMESA RCTG bond scheme </a:t>
            </a:r>
            <a:r>
              <a:rPr lang="en-US" sz="1400" dirty="0">
                <a:latin typeface="Arial" panose="020B0604020202020204" pitchFamily="34" charset="0"/>
                <a:ea typeface="DengXian"/>
                <a:cs typeface="Arial" panose="020B0604020202020204" pitchFamily="34" charset="0"/>
              </a:rPr>
              <a:t>to other regions</a:t>
            </a:r>
          </a:p>
        </p:txBody>
      </p:sp>
      <p:sp>
        <p:nvSpPr>
          <p:cNvPr id="11" name="Rectângulo arredondado 8">
            <a:extLst>
              <a:ext uri="{FF2B5EF4-FFF2-40B4-BE49-F238E27FC236}">
                <a16:creationId xmlns:a16="http://schemas.microsoft.com/office/drawing/2014/main" id="{EC40365B-8316-8D4C-AC94-DEFC425D853F}"/>
              </a:ext>
            </a:extLst>
          </p:cNvPr>
          <p:cNvSpPr/>
          <p:nvPr/>
        </p:nvSpPr>
        <p:spPr>
          <a:xfrm rot="5400000">
            <a:off x="179510" y="2797240"/>
            <a:ext cx="1623995" cy="1651312"/>
          </a:xfrm>
          <a:prstGeom prst="roundRect">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91440" tIns="91440" bIns="91440" rtlCol="0" anchor="ctr">
            <a:noAutofit/>
          </a:bodyPr>
          <a:lstStyle/>
          <a:p>
            <a:pPr algn="ctr">
              <a:spcAft>
                <a:spcPts val="0"/>
              </a:spcAft>
            </a:pPr>
            <a:r>
              <a:rPr lang="en-US" sz="1600" b="1" dirty="0">
                <a:solidFill>
                  <a:srgbClr val="FFFFFF"/>
                </a:solidFill>
                <a:latin typeface="Arial" panose="020B0604020202020204" pitchFamily="34" charset="0"/>
                <a:ea typeface="DengXian Light"/>
              </a:rPr>
              <a:t>DEPLOY DIGITAL SOLUTIONS</a:t>
            </a:r>
            <a:endParaRPr lang="en-GB" sz="1600" dirty="0">
              <a:latin typeface="Times New Roman" panose="02020603050405020304" pitchFamily="18" charset="0"/>
              <a:ea typeface="DengXian"/>
            </a:endParaRPr>
          </a:p>
        </p:txBody>
      </p:sp>
      <p:sp>
        <p:nvSpPr>
          <p:cNvPr id="12" name="Text Box 199">
            <a:extLst>
              <a:ext uri="{FF2B5EF4-FFF2-40B4-BE49-F238E27FC236}">
                <a16:creationId xmlns:a16="http://schemas.microsoft.com/office/drawing/2014/main" id="{AE6E50CC-FC6D-0142-AA5E-C631ACBC4731}"/>
              </a:ext>
            </a:extLst>
          </p:cNvPr>
          <p:cNvSpPr txBox="1"/>
          <p:nvPr/>
        </p:nvSpPr>
        <p:spPr>
          <a:xfrm>
            <a:off x="2339752" y="2797234"/>
            <a:ext cx="6624736" cy="1651313"/>
          </a:xfrm>
          <a:prstGeom prst="rect">
            <a:avLst/>
          </a:prstGeom>
          <a:solidFill>
            <a:schemeClr val="lt1"/>
          </a:solidFill>
          <a:ln w="9525">
            <a:solidFill>
              <a:schemeClr val="tx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nSpc>
                <a:spcPct val="107000"/>
              </a:lnSpc>
              <a:spcAft>
                <a:spcPts val="600"/>
              </a:spcAft>
              <a:buFont typeface="Wingdings" panose="05000000000000000000" pitchFamily="2" charset="2"/>
              <a:buChar char=""/>
            </a:pPr>
            <a:r>
              <a:rPr lang="en-US" sz="1400" b="1" dirty="0">
                <a:latin typeface="Arial" panose="020B0604020202020204" pitchFamily="34" charset="0"/>
                <a:ea typeface="DengXian"/>
                <a:cs typeface="Arial" panose="020B0604020202020204" pitchFamily="34" charset="0"/>
              </a:rPr>
              <a:t>Electronic Cargo Tracking Systems </a:t>
            </a:r>
            <a:r>
              <a:rPr lang="en-US" sz="1400" dirty="0">
                <a:latin typeface="Arial" panose="020B0604020202020204" pitchFamily="34" charset="0"/>
                <a:ea typeface="DengXian"/>
                <a:cs typeface="Arial" panose="020B0604020202020204" pitchFamily="34" charset="0"/>
              </a:rPr>
              <a:t>can be scaled and replicated </a:t>
            </a:r>
          </a:p>
          <a:p>
            <a:pPr marL="342900" indent="-342900">
              <a:lnSpc>
                <a:spcPct val="107000"/>
              </a:lnSpc>
              <a:spcAft>
                <a:spcPts val="600"/>
              </a:spcAft>
              <a:buFont typeface="Wingdings" panose="05000000000000000000" pitchFamily="2" charset="2"/>
              <a:buChar char=""/>
            </a:pPr>
            <a:r>
              <a:rPr lang="en-US" sz="1400" b="1" dirty="0">
                <a:latin typeface="Arial" panose="020B0604020202020204" pitchFamily="34" charset="0"/>
                <a:ea typeface="DengXian"/>
                <a:cs typeface="Arial" panose="020B0604020202020204" pitchFamily="34" charset="0"/>
              </a:rPr>
              <a:t>Mobile banking and payment systems </a:t>
            </a:r>
            <a:r>
              <a:rPr lang="en-US" sz="1400" dirty="0">
                <a:latin typeface="Arial" panose="020B0604020202020204" pitchFamily="34" charset="0"/>
                <a:ea typeface="DengXian"/>
                <a:cs typeface="Arial" panose="020B0604020202020204" pitchFamily="34" charset="0"/>
              </a:rPr>
              <a:t>should be encouraged to reduce contact </a:t>
            </a:r>
          </a:p>
          <a:p>
            <a:pPr marL="342900" indent="-342900">
              <a:lnSpc>
                <a:spcPct val="107000"/>
              </a:lnSpc>
              <a:spcAft>
                <a:spcPts val="600"/>
              </a:spcAft>
              <a:buFont typeface="Wingdings" panose="05000000000000000000" pitchFamily="2" charset="2"/>
              <a:buChar char=""/>
            </a:pPr>
            <a:r>
              <a:rPr lang="en-US" sz="1400" b="1" dirty="0">
                <a:latin typeface="Arial" panose="020B0604020202020204" pitchFamily="34" charset="0"/>
                <a:ea typeface="DengXian"/>
                <a:cs typeface="Arial" panose="020B0604020202020204" pitchFamily="34" charset="0"/>
              </a:rPr>
              <a:t>AfCFTA should be utilized to fast track digitalization </a:t>
            </a:r>
            <a:r>
              <a:rPr lang="en-US" sz="1400" dirty="0">
                <a:latin typeface="Arial" panose="020B0604020202020204" pitchFamily="34" charset="0"/>
                <a:ea typeface="DengXian"/>
                <a:cs typeface="Arial" panose="020B0604020202020204" pitchFamily="34" charset="0"/>
              </a:rPr>
              <a:t>of procedures and systems to enhance competitiveness of African exporters</a:t>
            </a:r>
          </a:p>
        </p:txBody>
      </p:sp>
      <p:sp>
        <p:nvSpPr>
          <p:cNvPr id="13" name="Rectângulo arredondado 8">
            <a:extLst>
              <a:ext uri="{FF2B5EF4-FFF2-40B4-BE49-F238E27FC236}">
                <a16:creationId xmlns:a16="http://schemas.microsoft.com/office/drawing/2014/main" id="{30B33FC5-5856-2441-850B-75071240FDCC}"/>
              </a:ext>
            </a:extLst>
          </p:cNvPr>
          <p:cNvSpPr/>
          <p:nvPr/>
        </p:nvSpPr>
        <p:spPr>
          <a:xfrm rot="5400000">
            <a:off x="179510" y="4569057"/>
            <a:ext cx="1623995" cy="1651312"/>
          </a:xfrm>
          <a:prstGeom prst="roundRect">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91440" tIns="91440" bIns="91440" rtlCol="0" anchor="ctr">
            <a:noAutofit/>
          </a:bodyPr>
          <a:lstStyle/>
          <a:p>
            <a:pPr algn="ctr">
              <a:spcAft>
                <a:spcPts val="0"/>
              </a:spcAft>
            </a:pPr>
            <a:r>
              <a:rPr lang="en-US" sz="1600" b="1" dirty="0">
                <a:solidFill>
                  <a:srgbClr val="FFFFFF"/>
                </a:solidFill>
                <a:latin typeface="Arial" panose="020B0604020202020204" pitchFamily="34" charset="0"/>
                <a:ea typeface="DengXian Light"/>
              </a:rPr>
              <a:t>REFLECT INFORMAL TRADERS</a:t>
            </a:r>
            <a:endParaRPr lang="en-GB" sz="1600" dirty="0">
              <a:latin typeface="Times New Roman" panose="02020603050405020304" pitchFamily="18" charset="0"/>
              <a:ea typeface="DengXian"/>
            </a:endParaRPr>
          </a:p>
        </p:txBody>
      </p:sp>
      <p:sp>
        <p:nvSpPr>
          <p:cNvPr id="14" name="Text Box 199">
            <a:extLst>
              <a:ext uri="{FF2B5EF4-FFF2-40B4-BE49-F238E27FC236}">
                <a16:creationId xmlns:a16="http://schemas.microsoft.com/office/drawing/2014/main" id="{FF4B9068-BB3D-3E4D-86BE-644B219EF0DC}"/>
              </a:ext>
            </a:extLst>
          </p:cNvPr>
          <p:cNvSpPr txBox="1"/>
          <p:nvPr/>
        </p:nvSpPr>
        <p:spPr>
          <a:xfrm>
            <a:off x="2339752" y="4569053"/>
            <a:ext cx="6624736" cy="1651313"/>
          </a:xfrm>
          <a:prstGeom prst="rect">
            <a:avLst/>
          </a:prstGeom>
          <a:solidFill>
            <a:schemeClr val="lt1"/>
          </a:solidFill>
          <a:ln w="9525">
            <a:solidFill>
              <a:schemeClr val="tx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nSpc>
                <a:spcPct val="107000"/>
              </a:lnSpc>
              <a:spcAft>
                <a:spcPts val="600"/>
              </a:spcAft>
              <a:buFont typeface="Wingdings" panose="05000000000000000000" pitchFamily="2" charset="2"/>
              <a:buChar char=""/>
            </a:pPr>
            <a:r>
              <a:rPr lang="en-US" sz="1400" dirty="0">
                <a:latin typeface="Arial" panose="020B0604020202020204" pitchFamily="34" charset="0"/>
                <a:ea typeface="DengXian"/>
                <a:cs typeface="Arial" panose="020B0604020202020204" pitchFamily="34" charset="0"/>
              </a:rPr>
              <a:t>Governments should take steps to </a:t>
            </a:r>
            <a:r>
              <a:rPr lang="en-US" sz="1400" b="1" dirty="0">
                <a:latin typeface="Arial" panose="020B0604020202020204" pitchFamily="34" charset="0"/>
                <a:ea typeface="DengXian"/>
                <a:cs typeface="Arial" panose="020B0604020202020204" pitchFamily="34" charset="0"/>
              </a:rPr>
              <a:t>reopen informal cross-border trade </a:t>
            </a:r>
            <a:r>
              <a:rPr lang="en-US" sz="1400" dirty="0">
                <a:latin typeface="Arial" panose="020B0604020202020204" pitchFamily="34" charset="0"/>
                <a:ea typeface="DengXian"/>
                <a:cs typeface="Arial" panose="020B0604020202020204" pitchFamily="34" charset="0"/>
              </a:rPr>
              <a:t>across official border crossings with sanitary, testing and quarantine facilities</a:t>
            </a:r>
          </a:p>
          <a:p>
            <a:pPr marL="342900" indent="-342900">
              <a:lnSpc>
                <a:spcPct val="107000"/>
              </a:lnSpc>
              <a:spcAft>
                <a:spcPts val="600"/>
              </a:spcAft>
              <a:buFont typeface="Wingdings" panose="05000000000000000000" pitchFamily="2" charset="2"/>
              <a:buChar char=""/>
            </a:pPr>
            <a:r>
              <a:rPr lang="en-US" sz="1400" dirty="0">
                <a:latin typeface="Arial" panose="020B0604020202020204" pitchFamily="34" charset="0"/>
                <a:ea typeface="DengXian"/>
                <a:cs typeface="Arial" panose="020B0604020202020204" pitchFamily="34" charset="0"/>
              </a:rPr>
              <a:t>Governments should </a:t>
            </a:r>
            <a:r>
              <a:rPr lang="en-US" sz="1400" b="1" dirty="0">
                <a:latin typeface="Arial" panose="020B0604020202020204" pitchFamily="34" charset="0"/>
                <a:ea typeface="DengXian"/>
                <a:cs typeface="Arial" panose="020B0604020202020204" pitchFamily="34" charset="0"/>
              </a:rPr>
              <a:t>assist small-scale traders </a:t>
            </a:r>
            <a:r>
              <a:rPr lang="en-US" sz="1400" dirty="0">
                <a:latin typeface="Arial" panose="020B0604020202020204" pitchFamily="34" charset="0"/>
                <a:ea typeface="DengXian"/>
                <a:cs typeface="Arial" panose="020B0604020202020204" pitchFamily="34" charset="0"/>
              </a:rPr>
              <a:t>to provide relief to informal traders </a:t>
            </a:r>
          </a:p>
          <a:p>
            <a:pPr marL="342900" indent="-342900">
              <a:lnSpc>
                <a:spcPct val="107000"/>
              </a:lnSpc>
              <a:spcAft>
                <a:spcPts val="600"/>
              </a:spcAft>
              <a:buFont typeface="Wingdings" panose="05000000000000000000" pitchFamily="2" charset="2"/>
              <a:buChar char=""/>
            </a:pPr>
            <a:r>
              <a:rPr lang="en-US" sz="1400" b="1" dirty="0">
                <a:latin typeface="Arial" panose="020B0604020202020204" pitchFamily="34" charset="0"/>
                <a:ea typeface="DengXian"/>
                <a:cs typeface="Arial" panose="020B0604020202020204" pitchFamily="34" charset="0"/>
              </a:rPr>
              <a:t>Full implementation of Simplified Trade Regimes </a:t>
            </a:r>
            <a:r>
              <a:rPr lang="en-US" sz="1400" dirty="0">
                <a:latin typeface="Arial" panose="020B0604020202020204" pitchFamily="34" charset="0"/>
                <a:ea typeface="DengXian"/>
                <a:cs typeface="Arial" panose="020B0604020202020204" pitchFamily="34" charset="0"/>
              </a:rPr>
              <a:t>would help to incorporate informal traders into official trading systems</a:t>
            </a:r>
          </a:p>
        </p:txBody>
      </p:sp>
      <p:sp>
        <p:nvSpPr>
          <p:cNvPr id="15" name="Triangle 14">
            <a:extLst>
              <a:ext uri="{FF2B5EF4-FFF2-40B4-BE49-F238E27FC236}">
                <a16:creationId xmlns:a16="http://schemas.microsoft.com/office/drawing/2014/main" id="{92F44572-69AD-7441-9EEE-C6E399208D2E}"/>
              </a:ext>
            </a:extLst>
          </p:cNvPr>
          <p:cNvSpPr/>
          <p:nvPr/>
        </p:nvSpPr>
        <p:spPr bwMode="auto">
          <a:xfrm rot="5400000">
            <a:off x="1245970" y="1669009"/>
            <a:ext cx="1651313" cy="360040"/>
          </a:xfrm>
          <a:prstGeom prst="triangle">
            <a:avLst/>
          </a:prstGeom>
          <a:solidFill>
            <a:schemeClr val="accent1">
              <a:lumMod val="60000"/>
              <a:lumOff val="40000"/>
            </a:schemeClr>
          </a:solidFill>
          <a:ln w="2540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pPr>
            <a:endParaRPr kumimoji="0" lang="en-US" sz="1800" b="0" i="0" u="none" strike="noStrike" cap="none" normalizeH="0" baseline="0" dirty="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16" name="Triangle 15">
            <a:extLst>
              <a:ext uri="{FF2B5EF4-FFF2-40B4-BE49-F238E27FC236}">
                <a16:creationId xmlns:a16="http://schemas.microsoft.com/office/drawing/2014/main" id="{03BAA540-3429-A947-A1B0-51D3396EC0E8}"/>
              </a:ext>
            </a:extLst>
          </p:cNvPr>
          <p:cNvSpPr/>
          <p:nvPr/>
        </p:nvSpPr>
        <p:spPr bwMode="auto">
          <a:xfrm rot="5400000">
            <a:off x="1252801" y="3443256"/>
            <a:ext cx="1651313" cy="360040"/>
          </a:xfrm>
          <a:prstGeom prst="triangle">
            <a:avLst/>
          </a:prstGeom>
          <a:solidFill>
            <a:schemeClr val="accent1">
              <a:lumMod val="60000"/>
              <a:lumOff val="40000"/>
            </a:schemeClr>
          </a:solidFill>
          <a:ln w="2540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17" name="Triangle 16">
            <a:extLst>
              <a:ext uri="{FF2B5EF4-FFF2-40B4-BE49-F238E27FC236}">
                <a16:creationId xmlns:a16="http://schemas.microsoft.com/office/drawing/2014/main" id="{910A1C59-DB60-2A47-A9B7-4566D7CC11C5}"/>
              </a:ext>
            </a:extLst>
          </p:cNvPr>
          <p:cNvSpPr/>
          <p:nvPr/>
        </p:nvSpPr>
        <p:spPr bwMode="auto">
          <a:xfrm rot="5400000">
            <a:off x="1245970" y="5201035"/>
            <a:ext cx="1651313" cy="360040"/>
          </a:xfrm>
          <a:prstGeom prst="triangle">
            <a:avLst/>
          </a:prstGeom>
          <a:solidFill>
            <a:schemeClr val="accent1">
              <a:lumMod val="60000"/>
              <a:lumOff val="40000"/>
            </a:schemeClr>
          </a:solidFill>
          <a:ln w="2540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18" name="Rectângulo arredondado 8">
            <a:extLst>
              <a:ext uri="{FF2B5EF4-FFF2-40B4-BE49-F238E27FC236}">
                <a16:creationId xmlns:a16="http://schemas.microsoft.com/office/drawing/2014/main" id="{8B2C18B9-5989-3B4A-9059-97F265594328}"/>
              </a:ext>
            </a:extLst>
          </p:cNvPr>
          <p:cNvSpPr/>
          <p:nvPr/>
        </p:nvSpPr>
        <p:spPr>
          <a:xfrm rot="5400000">
            <a:off x="179511" y="1052739"/>
            <a:ext cx="1623992" cy="1623991"/>
          </a:xfrm>
          <a:prstGeom prst="roundRect">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91440" tIns="91440" bIns="91440" rtlCol="0" anchor="ctr">
            <a:noAutofit/>
          </a:bodyPr>
          <a:lstStyle/>
          <a:p>
            <a:pPr algn="ctr">
              <a:spcAft>
                <a:spcPts val="0"/>
              </a:spcAft>
            </a:pPr>
            <a:r>
              <a:rPr lang="en-US" sz="1600" b="1" dirty="0">
                <a:solidFill>
                  <a:srgbClr val="FFFFFF"/>
                </a:solidFill>
                <a:latin typeface="Arial" panose="020B0604020202020204" pitchFamily="34" charset="0"/>
                <a:ea typeface="DengXian Light"/>
              </a:rPr>
              <a:t>USE TRADE FACILITATION TOOLS</a:t>
            </a:r>
            <a:endParaRPr lang="en-GB" sz="1600" dirty="0">
              <a:latin typeface="Times New Roman" panose="02020603050405020304" pitchFamily="18" charset="0"/>
              <a:ea typeface="DengXian"/>
            </a:endParaRPr>
          </a:p>
        </p:txBody>
      </p:sp>
    </p:spTree>
    <p:extLst>
      <p:ext uri="{BB962C8B-B14F-4D97-AF65-F5344CB8AC3E}">
        <p14:creationId xmlns:p14="http://schemas.microsoft.com/office/powerpoint/2010/main" val="1770377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4"/>
          <p:cNvPicPr>
            <a:picLocks noChangeAspect="1"/>
          </p:cNvPicPr>
          <p:nvPr/>
        </p:nvPicPr>
        <p:blipFill>
          <a:blip r:embed="rId3"/>
          <a:srcRect/>
          <a:stretch>
            <a:fillRect/>
          </a:stretch>
        </p:blipFill>
        <p:spPr bwMode="auto">
          <a:xfrm>
            <a:off x="2085975" y="1052515"/>
            <a:ext cx="4972050" cy="3101975"/>
          </a:xfrm>
          <a:prstGeom prst="rect">
            <a:avLst/>
          </a:prstGeom>
          <a:noFill/>
          <a:ln>
            <a:noFill/>
          </a:ln>
        </p:spPr>
      </p:pic>
      <p:sp>
        <p:nvSpPr>
          <p:cNvPr id="1048682" name="Rectangle 2"/>
          <p:cNvSpPr/>
          <p:nvPr/>
        </p:nvSpPr>
        <p:spPr bwMode="auto">
          <a:xfrm>
            <a:off x="2360615" y="5229225"/>
            <a:ext cx="4422775" cy="838200"/>
          </a:xfrm>
          <a:prstGeom prst="rect">
            <a:avLst/>
          </a:prstGeom>
          <a:noFill/>
          <a:ln>
            <a:noFill/>
          </a:ln>
        </p:spPr>
        <p:txBody>
          <a:bodyPr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buFontTx/>
              <a:buNone/>
            </a:pPr>
            <a:r>
              <a:rPr lang="en-US" altLang="en-US" sz="5500" b="1" dirty="0">
                <a:solidFill>
                  <a:schemeClr val="tx1"/>
                </a:solidFill>
                <a:latin typeface="Lato" pitchFamily="34" charset="0"/>
                <a:sym typeface="Lato" pitchFamily="34" charset="0"/>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51520" y="980728"/>
            <a:ext cx="8640960" cy="5400600"/>
          </a:xfrm>
          <a:prstGeom prst="rect">
            <a:avLst/>
          </a:pr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pPr>
            <a:endParaRPr kumimoji="0" lang="en-GB" sz="1800" b="0" i="0" u="none" strike="noStrike" cap="none" normalizeH="0" baseline="0" dirty="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1048609" name="Rectângulo arredondado 8"/>
          <p:cNvSpPr/>
          <p:nvPr/>
        </p:nvSpPr>
        <p:spPr>
          <a:xfrm>
            <a:off x="71430" y="224082"/>
            <a:ext cx="9001143" cy="61293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400" b="1" dirty="0">
                <a:solidFill>
                  <a:schemeClr val="bg1"/>
                </a:solidFill>
                <a:latin typeface="Arial" panose="020B0604020202020204" pitchFamily="34" charset="0"/>
                <a:cs typeface="Arial" panose="020B0604020202020204" pitchFamily="34" charset="0"/>
              </a:rPr>
              <a:t>ECA COVID-19 Cross-Border Trade Report</a:t>
            </a:r>
          </a:p>
        </p:txBody>
      </p:sp>
      <p:sp>
        <p:nvSpPr>
          <p:cNvPr id="1048612" name="TextBox 13"/>
          <p:cNvSpPr txBox="1"/>
          <p:nvPr/>
        </p:nvSpPr>
        <p:spPr>
          <a:xfrm>
            <a:off x="611560" y="1412776"/>
            <a:ext cx="3819272" cy="4231928"/>
          </a:xfrm>
          <a:prstGeom prst="rect">
            <a:avLst/>
          </a:prstGeom>
          <a:noFill/>
        </p:spPr>
        <p:txBody>
          <a:bodyPr wrap="square" rtlCol="0">
            <a:spAutoFit/>
          </a:bodyPr>
          <a:lstStyle/>
          <a:p>
            <a:pPr>
              <a:spcAft>
                <a:spcPts val="600"/>
              </a:spcAft>
            </a:pPr>
            <a:r>
              <a:rPr lang="en-US" sz="2000" b="1" dirty="0">
                <a:latin typeface="Arial" panose="020B0604020202020204" pitchFamily="34" charset="0"/>
                <a:cs typeface="Arial" panose="020B0604020202020204" pitchFamily="34" charset="0"/>
              </a:rPr>
              <a:t>CONTENTS</a:t>
            </a:r>
          </a:p>
          <a:p>
            <a:pPr>
              <a:spcAft>
                <a:spcPts val="600"/>
              </a:spcAft>
            </a:pPr>
            <a:endParaRPr lang="en-US" sz="800" b="1" dirty="0">
              <a:latin typeface="Arial" panose="020B0604020202020204" pitchFamily="34" charset="0"/>
              <a:cs typeface="Arial" panose="020B0604020202020204" pitchFamily="34" charset="0"/>
            </a:endParaRPr>
          </a:p>
          <a:p>
            <a:pPr marL="342900" indent="-342900">
              <a:spcBef>
                <a:spcPts val="600"/>
              </a:spcBef>
              <a:spcAft>
                <a:spcPts val="600"/>
              </a:spcAft>
              <a:buFont typeface="+mj-lt"/>
              <a:buAutoNum type="arabicPeriod"/>
            </a:pPr>
            <a:r>
              <a:rPr lang="en-US" sz="1600" dirty="0">
                <a:latin typeface="Arial" panose="020B0604020202020204" pitchFamily="34" charset="0"/>
                <a:cs typeface="Arial" panose="020B0604020202020204" pitchFamily="34" charset="0"/>
              </a:rPr>
              <a:t>COVID-19 border restrictions and regulations</a:t>
            </a:r>
          </a:p>
          <a:p>
            <a:pPr marL="342900" indent="-342900">
              <a:spcBef>
                <a:spcPts val="600"/>
              </a:spcBef>
              <a:spcAft>
                <a:spcPts val="600"/>
              </a:spcAft>
              <a:buFont typeface="+mj-lt"/>
              <a:buAutoNum type="arabicPeriod"/>
            </a:pPr>
            <a:r>
              <a:rPr lang="en-US" sz="1600" dirty="0">
                <a:latin typeface="Arial" panose="020B0604020202020204" pitchFamily="34" charset="0"/>
                <a:cs typeface="Arial" panose="020B0604020202020204" pitchFamily="34" charset="0"/>
              </a:rPr>
              <a:t>COVID-19 cross-border trade challenges</a:t>
            </a:r>
          </a:p>
          <a:p>
            <a:pPr marL="342900" indent="-342900">
              <a:spcBef>
                <a:spcPts val="600"/>
              </a:spcBef>
              <a:spcAft>
                <a:spcPts val="600"/>
              </a:spcAft>
              <a:buFont typeface="+mj-lt"/>
              <a:buAutoNum type="arabicPeriod"/>
            </a:pPr>
            <a:r>
              <a:rPr lang="en-US" sz="1600" dirty="0">
                <a:latin typeface="Arial" panose="020B0604020202020204" pitchFamily="34" charset="0"/>
                <a:cs typeface="Arial" panose="020B0604020202020204" pitchFamily="34" charset="0"/>
              </a:rPr>
              <a:t>Status update: border operations and regulations</a:t>
            </a:r>
          </a:p>
          <a:p>
            <a:pPr marL="342900" indent="-342900">
              <a:spcBef>
                <a:spcPts val="600"/>
              </a:spcBef>
              <a:spcAft>
                <a:spcPts val="600"/>
              </a:spcAft>
              <a:buFont typeface="+mj-lt"/>
              <a:buAutoNum type="arabicPeriod"/>
            </a:pPr>
            <a:r>
              <a:rPr lang="en-US" sz="1600" dirty="0">
                <a:latin typeface="Arial" panose="020B0604020202020204" pitchFamily="34" charset="0"/>
                <a:cs typeface="Arial" panose="020B0604020202020204" pitchFamily="34" charset="0"/>
              </a:rPr>
              <a:t>REC COVID-19 guidelines to facilitate trade</a:t>
            </a:r>
          </a:p>
          <a:p>
            <a:pPr marL="342900" indent="-342900">
              <a:spcBef>
                <a:spcPts val="600"/>
              </a:spcBef>
              <a:spcAft>
                <a:spcPts val="600"/>
              </a:spcAft>
              <a:buFont typeface="+mj-lt"/>
              <a:buAutoNum type="arabicPeriod"/>
            </a:pPr>
            <a:r>
              <a:rPr lang="en-US" sz="1600" dirty="0">
                <a:latin typeface="Arial" panose="020B0604020202020204" pitchFamily="34" charset="0"/>
                <a:cs typeface="Arial" panose="020B0604020202020204" pitchFamily="34" charset="0"/>
              </a:rPr>
              <a:t>COVID-19: opportunity to overcome trade facilitation challenges</a:t>
            </a:r>
          </a:p>
          <a:p>
            <a:pPr marL="342900" indent="-342900">
              <a:spcBef>
                <a:spcPts val="600"/>
              </a:spcBef>
              <a:spcAft>
                <a:spcPts val="600"/>
              </a:spcAft>
              <a:buFont typeface="+mj-lt"/>
              <a:buAutoNum type="arabicPeriod"/>
            </a:pPr>
            <a:r>
              <a:rPr lang="en-US" sz="1600" dirty="0">
                <a:latin typeface="Arial" panose="020B0604020202020204" pitchFamily="34" charset="0"/>
                <a:cs typeface="Arial" panose="020B0604020202020204" pitchFamily="34" charset="0"/>
              </a:rPr>
              <a:t>Policy recommendations</a:t>
            </a:r>
          </a:p>
        </p:txBody>
      </p:sp>
      <p:pic>
        <p:nvPicPr>
          <p:cNvPr id="10" name="Picture 9"/>
          <p:cNvPicPr>
            <a:picLocks noChangeAspect="1"/>
          </p:cNvPicPr>
          <p:nvPr/>
        </p:nvPicPr>
        <p:blipFill rotWithShape="1">
          <a:blip r:embed="rId3"/>
          <a:srcRect l="26708" t="11768" r="39752" b="4281"/>
          <a:stretch/>
        </p:blipFill>
        <p:spPr>
          <a:xfrm>
            <a:off x="4932040" y="1160748"/>
            <a:ext cx="3757378" cy="5040560"/>
          </a:xfrm>
          <a:prstGeom prst="rect">
            <a:avLst/>
          </a:prstGeom>
          <a:ln w="12700">
            <a:solidFill>
              <a:schemeClr val="tx1"/>
            </a:solidFill>
          </a:ln>
        </p:spPr>
      </p:pic>
    </p:spTree>
    <p:extLst>
      <p:ext uri="{BB962C8B-B14F-4D97-AF65-F5344CB8AC3E}">
        <p14:creationId xmlns:p14="http://schemas.microsoft.com/office/powerpoint/2010/main" val="224117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323528" y="1087164"/>
            <a:ext cx="8424936" cy="5222156"/>
          </a:xfrm>
          <a:prstGeom prst="rect">
            <a:avLst/>
          </a:pr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pPr>
            <a:endParaRPr kumimoji="0" lang="en-GB" sz="1800" b="0" i="0" u="none" strike="noStrike" cap="none" normalizeH="0" baseline="0" dirty="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1048609" name="Rectângulo arredondado 8"/>
          <p:cNvSpPr/>
          <p:nvPr/>
        </p:nvSpPr>
        <p:spPr>
          <a:xfrm>
            <a:off x="71430" y="224082"/>
            <a:ext cx="9001143" cy="61293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400" b="1" dirty="0">
                <a:solidFill>
                  <a:schemeClr val="bg1"/>
                </a:solidFill>
                <a:latin typeface="Arial" panose="020B0604020202020204" pitchFamily="34" charset="0"/>
                <a:cs typeface="Arial" panose="020B0604020202020204" pitchFamily="34" charset="0"/>
              </a:rPr>
              <a:t>Safe trade: a balancing act</a:t>
            </a:r>
          </a:p>
        </p:txBody>
      </p:sp>
      <p:sp>
        <p:nvSpPr>
          <p:cNvPr id="1048612" name="TextBox 13"/>
          <p:cNvSpPr txBox="1"/>
          <p:nvPr/>
        </p:nvSpPr>
        <p:spPr>
          <a:xfrm>
            <a:off x="647564" y="1528416"/>
            <a:ext cx="2736304" cy="4339650"/>
          </a:xfrm>
          <a:prstGeom prst="rect">
            <a:avLst/>
          </a:prstGeom>
          <a:noFill/>
        </p:spPr>
        <p:txBody>
          <a:bodyPr wrap="square" rtlCol="0" anchor="ctr">
            <a:spAutoFit/>
          </a:bodyPr>
          <a:lstStyle/>
          <a:p>
            <a:pPr>
              <a:spcAft>
                <a:spcPts val="600"/>
              </a:spcAft>
            </a:pPr>
            <a:r>
              <a:rPr lang="en-US" sz="1600" b="1" dirty="0">
                <a:latin typeface="Arial" panose="020B0604020202020204" pitchFamily="34" charset="0"/>
                <a:cs typeface="Arial" panose="020B0604020202020204" pitchFamily="34" charset="0"/>
              </a:rPr>
              <a:t>Closures: </a:t>
            </a:r>
            <a:r>
              <a:rPr lang="en-US" sz="1600" dirty="0">
                <a:latin typeface="Arial" panose="020B0604020202020204" pitchFamily="34" charset="0"/>
                <a:cs typeface="Arial" panose="020B0604020202020204" pitchFamily="34" charset="0"/>
              </a:rPr>
              <a:t>38 and 17 countries have announced land and sea border closures, respectively</a:t>
            </a:r>
          </a:p>
          <a:p>
            <a:pPr>
              <a:spcAft>
                <a:spcPts val="600"/>
              </a:spcAft>
            </a:pPr>
            <a:endParaRPr lang="en-US" sz="1600" dirty="0">
              <a:latin typeface="Arial" panose="020B0604020202020204" pitchFamily="34" charset="0"/>
              <a:cs typeface="Arial" panose="020B0604020202020204" pitchFamily="34" charset="0"/>
            </a:endParaRPr>
          </a:p>
          <a:p>
            <a:pPr>
              <a:spcAft>
                <a:spcPts val="600"/>
              </a:spcAft>
            </a:pPr>
            <a:r>
              <a:rPr lang="en-US" sz="1600" b="1" dirty="0">
                <a:latin typeface="Arial" panose="020B0604020202020204" pitchFamily="34" charset="0"/>
                <a:cs typeface="Arial" panose="020B0604020202020204" pitchFamily="34" charset="0"/>
              </a:rPr>
              <a:t>Target:</a:t>
            </a:r>
            <a:r>
              <a:rPr lang="en-US" sz="1600" dirty="0">
                <a:latin typeface="Arial" panose="020B0604020202020204" pitchFamily="34" charset="0"/>
                <a:cs typeface="Arial" panose="020B0604020202020204" pitchFamily="34" charset="0"/>
              </a:rPr>
              <a:t> under strict regulations, closures target reducing movement of people, while exempting essential supplies</a:t>
            </a:r>
          </a:p>
          <a:p>
            <a:pPr>
              <a:spcAft>
                <a:spcPts val="600"/>
              </a:spcAft>
            </a:pPr>
            <a:endParaRPr lang="en-US" sz="1600" dirty="0">
              <a:latin typeface="Arial" panose="020B0604020202020204" pitchFamily="34" charset="0"/>
              <a:cs typeface="Arial" panose="020B0604020202020204" pitchFamily="34" charset="0"/>
            </a:endParaRPr>
          </a:p>
          <a:p>
            <a:pPr>
              <a:spcAft>
                <a:spcPts val="600"/>
              </a:spcAft>
            </a:pPr>
            <a:r>
              <a:rPr lang="en-US" sz="1600" b="1" dirty="0">
                <a:latin typeface="Arial" panose="020B0604020202020204" pitchFamily="34" charset="0"/>
                <a:cs typeface="Arial" panose="020B0604020202020204" pitchFamily="34" charset="0"/>
              </a:rPr>
              <a:t>Regulations:</a:t>
            </a:r>
            <a:r>
              <a:rPr lang="en-US" sz="1600" dirty="0">
                <a:latin typeface="Arial" panose="020B0604020202020204" pitchFamily="34" charset="0"/>
                <a:cs typeface="Arial" panose="020B0604020202020204" pitchFamily="34" charset="0"/>
              </a:rPr>
              <a:t> mandatory testing, sanitizing trucks, limiting crew members, and designated transit resting areas etc.</a:t>
            </a:r>
          </a:p>
        </p:txBody>
      </p:sp>
      <p:pic>
        <p:nvPicPr>
          <p:cNvPr id="1026" name="Picture 2">
            <a:extLst>
              <a:ext uri="{FF2B5EF4-FFF2-40B4-BE49-F238E27FC236}">
                <a16:creationId xmlns:a16="http://schemas.microsoft.com/office/drawing/2014/main" id="{78F33963-AA86-6A4C-814D-6E0C6272C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884" y="3130351"/>
            <a:ext cx="4205685" cy="2625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4073E5-9BFB-7E42-8B7D-FCA5427EC82A}"/>
              </a:ext>
            </a:extLst>
          </p:cNvPr>
          <p:cNvSpPr txBox="1"/>
          <p:nvPr/>
        </p:nvSpPr>
        <p:spPr>
          <a:xfrm>
            <a:off x="4012519" y="3163700"/>
            <a:ext cx="1952763"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Maintain cross-border trade</a:t>
            </a:r>
          </a:p>
        </p:txBody>
      </p:sp>
      <p:sp>
        <p:nvSpPr>
          <p:cNvPr id="10" name="TextBox 9">
            <a:extLst>
              <a:ext uri="{FF2B5EF4-FFF2-40B4-BE49-F238E27FC236}">
                <a16:creationId xmlns:a16="http://schemas.microsoft.com/office/drawing/2014/main" id="{68B63B55-5FB2-FB47-B09C-E3CD5582C510}"/>
              </a:ext>
            </a:extLst>
          </p:cNvPr>
          <p:cNvSpPr txBox="1"/>
          <p:nvPr/>
        </p:nvSpPr>
        <p:spPr>
          <a:xfrm>
            <a:off x="6444207" y="2505265"/>
            <a:ext cx="1952763"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Minimize COVID-19 spread</a:t>
            </a:r>
          </a:p>
        </p:txBody>
      </p:sp>
      <p:sp>
        <p:nvSpPr>
          <p:cNvPr id="4" name="Down Arrow 3">
            <a:extLst>
              <a:ext uri="{FF2B5EF4-FFF2-40B4-BE49-F238E27FC236}">
                <a16:creationId xmlns:a16="http://schemas.microsoft.com/office/drawing/2014/main" id="{BDB4949B-CBDC-5E41-A6FD-509BCBA6B178}"/>
              </a:ext>
            </a:extLst>
          </p:cNvPr>
          <p:cNvSpPr/>
          <p:nvPr/>
        </p:nvSpPr>
        <p:spPr bwMode="auto">
          <a:xfrm>
            <a:off x="6844524" y="1660111"/>
            <a:ext cx="1152128" cy="720080"/>
          </a:xfrm>
          <a:prstGeom prst="downArrow">
            <a:avLst/>
          </a:prstGeom>
          <a:solidFill>
            <a:srgbClr val="C00000"/>
          </a:solidFill>
          <a:ln w="25400" cap="flat" cmpd="sng" algn="ctr">
            <a:no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11" name="Down Arrow 10">
            <a:extLst>
              <a:ext uri="{FF2B5EF4-FFF2-40B4-BE49-F238E27FC236}">
                <a16:creationId xmlns:a16="http://schemas.microsoft.com/office/drawing/2014/main" id="{03150248-9AE9-D94D-9975-67135D41990B}"/>
              </a:ext>
            </a:extLst>
          </p:cNvPr>
          <p:cNvSpPr/>
          <p:nvPr/>
        </p:nvSpPr>
        <p:spPr bwMode="auto">
          <a:xfrm rot="10800000">
            <a:off x="4408855" y="2304101"/>
            <a:ext cx="1152128" cy="720080"/>
          </a:xfrm>
          <a:prstGeom prst="downArrow">
            <a:avLst/>
          </a:prstGeom>
          <a:solidFill>
            <a:srgbClr val="0B612D"/>
          </a:solidFill>
          <a:ln w="25400" cap="flat" cmpd="sng" algn="ctr">
            <a:no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4698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15517" y="1042017"/>
            <a:ext cx="8712968" cy="5268897"/>
          </a:xfrm>
          <a:prstGeom prst="rect">
            <a:avLst/>
          </a:pr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pPr>
            <a:endParaRPr kumimoji="0" lang="en-GB" sz="1800" b="0" i="0" u="none" strike="noStrike" cap="none" normalizeH="0" baseline="0" dirty="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1048609" name="Rectângulo arredondado 8"/>
          <p:cNvSpPr/>
          <p:nvPr/>
        </p:nvSpPr>
        <p:spPr>
          <a:xfrm>
            <a:off x="71430" y="224082"/>
            <a:ext cx="9001143" cy="61293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400" b="1" dirty="0">
                <a:solidFill>
                  <a:schemeClr val="bg1"/>
                </a:solidFill>
                <a:latin typeface="Arial" panose="020B0604020202020204" pitchFamily="34" charset="0"/>
                <a:cs typeface="Arial" panose="020B0604020202020204" pitchFamily="34" charset="0"/>
              </a:rPr>
              <a:t>Slowdown in Africa’s trade</a:t>
            </a:r>
          </a:p>
        </p:txBody>
      </p:sp>
      <p:graphicFrame>
        <p:nvGraphicFramePr>
          <p:cNvPr id="6" name="Chart 5"/>
          <p:cNvGraphicFramePr/>
          <p:nvPr>
            <p:extLst>
              <p:ext uri="{D42A27DB-BD31-4B8C-83A1-F6EECF244321}">
                <p14:modId xmlns:p14="http://schemas.microsoft.com/office/powerpoint/2010/main" val="956482388"/>
              </p:ext>
            </p:extLst>
          </p:nvPr>
        </p:nvGraphicFramePr>
        <p:xfrm>
          <a:off x="467544" y="1871293"/>
          <a:ext cx="8136904" cy="372409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380950" y="1155767"/>
            <a:ext cx="8280920" cy="400110"/>
          </a:xfrm>
          <a:prstGeom prst="rect">
            <a:avLst/>
          </a:prstGeom>
        </p:spPr>
        <p:txBody>
          <a:bodyPr wrap="square">
            <a:spAutoFit/>
          </a:bodyPr>
          <a:lstStyle/>
          <a:p>
            <a:pPr>
              <a:spcAft>
                <a:spcPts val="1000"/>
              </a:spcAft>
            </a:pPr>
            <a:r>
              <a:rPr lang="en-US" sz="2000" b="1" dirty="0">
                <a:solidFill>
                  <a:srgbClr val="44546A"/>
                </a:solidFill>
                <a:latin typeface="Arial" panose="020B0604020202020204" pitchFamily="34" charset="0"/>
                <a:ea typeface="DengXian" panose="02010600030101010101" pitchFamily="2" charset="-122"/>
                <a:cs typeface="Arial" panose="020B0604020202020204" pitchFamily="34" charset="0"/>
              </a:rPr>
              <a:t>Africa’s exports, monthly (year-on-year % changes, 2020 vs 2019) </a:t>
            </a:r>
            <a:endParaRPr lang="en-GB" sz="2000" b="1" i="1" dirty="0">
              <a:solidFill>
                <a:srgbClr val="44546A"/>
              </a:solidFill>
              <a:latin typeface="Arial" panose="020B0604020202020204" pitchFamily="34" charset="0"/>
              <a:ea typeface="DengXian" panose="02010600030101010101" pitchFamily="2" charset="-122"/>
              <a:cs typeface="Arial" panose="020B0604020202020204" pitchFamily="34" charset="0"/>
            </a:endParaRPr>
          </a:p>
        </p:txBody>
      </p:sp>
      <p:sp>
        <p:nvSpPr>
          <p:cNvPr id="5" name="Rectangle 4"/>
          <p:cNvSpPr/>
          <p:nvPr/>
        </p:nvSpPr>
        <p:spPr>
          <a:xfrm>
            <a:off x="467546" y="5724900"/>
            <a:ext cx="8218327" cy="553357"/>
          </a:xfrm>
          <a:prstGeom prst="rect">
            <a:avLst/>
          </a:prstGeom>
        </p:spPr>
        <p:txBody>
          <a:bodyPr wrap="square">
            <a:spAutoFit/>
          </a:bodyPr>
          <a:lstStyle/>
          <a:p>
            <a:pPr algn="just">
              <a:lnSpc>
                <a:spcPct val="107000"/>
              </a:lnSpc>
              <a:spcAft>
                <a:spcPts val="800"/>
              </a:spcAft>
            </a:pPr>
            <a:r>
              <a:rPr lang="en-GB" sz="1400" i="1" dirty="0">
                <a:latin typeface="Calibri Light" panose="020F0302020204030204" pitchFamily="34" charset="0"/>
                <a:ea typeface="DengXian" panose="02010600030101010101" pitchFamily="2" charset="-122"/>
                <a:cs typeface="Arial" panose="020B0604020202020204" pitchFamily="34" charset="0"/>
              </a:rPr>
              <a:t>Source: Data from UNCTAD - based on national statistics from 2019 and 2020. Statistics for April 2020 are preliminary.</a:t>
            </a:r>
            <a:endParaRPr lang="en-GB" sz="1400" i="1" dirty="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406245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251520" y="1052736"/>
            <a:ext cx="8676455" cy="5256584"/>
          </a:xfrm>
          <a:prstGeom prst="rect">
            <a:avLst/>
          </a:pr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pPr>
            <a:endParaRPr kumimoji="0" lang="en-GB" sz="1800" b="0" i="0" u="none" strike="noStrike" cap="none" normalizeH="0" baseline="0" dirty="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1048609" name="Rectângulo arredondado 8"/>
          <p:cNvSpPr/>
          <p:nvPr/>
        </p:nvSpPr>
        <p:spPr>
          <a:xfrm>
            <a:off x="71430" y="224082"/>
            <a:ext cx="9001143" cy="61293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400" b="1" dirty="0">
                <a:solidFill>
                  <a:schemeClr val="bg1"/>
                </a:solidFill>
                <a:latin typeface="Arial" panose="020B0604020202020204" pitchFamily="34" charset="0"/>
                <a:cs typeface="Arial" panose="020B0604020202020204" pitchFamily="34" charset="0"/>
              </a:rPr>
              <a:t>Cross-border trade disruptions</a:t>
            </a:r>
          </a:p>
        </p:txBody>
      </p:sp>
      <p:pic>
        <p:nvPicPr>
          <p:cNvPr id="7" name="Picture 6"/>
          <p:cNvPicPr/>
          <p:nvPr/>
        </p:nvPicPr>
        <p:blipFill rotWithShape="1">
          <a:blip r:embed="rId3"/>
          <a:srcRect l="48718" t="31730" r="20468" b="32730"/>
          <a:stretch/>
        </p:blipFill>
        <p:spPr bwMode="auto">
          <a:xfrm>
            <a:off x="772808" y="2204762"/>
            <a:ext cx="4392488" cy="3004939"/>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4"/>
          <a:srcRect l="40052" t="23341" r="29370" b="22001"/>
          <a:stretch/>
        </p:blipFill>
        <p:spPr bwMode="auto">
          <a:xfrm>
            <a:off x="5551409" y="2204762"/>
            <a:ext cx="2810945" cy="3004939"/>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647055" y="1423331"/>
            <a:ext cx="8280920" cy="400110"/>
          </a:xfrm>
          <a:prstGeom prst="rect">
            <a:avLst/>
          </a:prstGeom>
        </p:spPr>
        <p:txBody>
          <a:bodyPr wrap="square">
            <a:spAutoFit/>
          </a:bodyPr>
          <a:lstStyle/>
          <a:p>
            <a:pPr>
              <a:spcAft>
                <a:spcPts val="1000"/>
              </a:spcAft>
            </a:pPr>
            <a:r>
              <a:rPr lang="en-US" sz="2000" b="1" dirty="0">
                <a:solidFill>
                  <a:srgbClr val="44546A"/>
                </a:solidFill>
                <a:latin typeface="Arial" panose="020B0604020202020204" pitchFamily="34" charset="0"/>
                <a:ea typeface="DengXian" panose="02010600030101010101" pitchFamily="2" charset="-122"/>
                <a:cs typeface="Arial" panose="020B0604020202020204" pitchFamily="34" charset="0"/>
              </a:rPr>
              <a:t>Trucks at the Malaba border in Uganda, 27 May 2020</a:t>
            </a:r>
            <a:endParaRPr lang="en-GB" sz="2000" b="1" i="1" dirty="0">
              <a:solidFill>
                <a:srgbClr val="44546A"/>
              </a:solidFill>
              <a:latin typeface="Arial" panose="020B0604020202020204" pitchFamily="34" charset="0"/>
              <a:ea typeface="DengXian" panose="02010600030101010101" pitchFamily="2" charset="-122"/>
              <a:cs typeface="Arial" panose="020B0604020202020204" pitchFamily="34" charset="0"/>
            </a:endParaRPr>
          </a:p>
        </p:txBody>
      </p:sp>
      <p:sp>
        <p:nvSpPr>
          <p:cNvPr id="3" name="Rectangle 2"/>
          <p:cNvSpPr/>
          <p:nvPr/>
        </p:nvSpPr>
        <p:spPr>
          <a:xfrm>
            <a:off x="676798" y="5591018"/>
            <a:ext cx="7817593" cy="338554"/>
          </a:xfrm>
          <a:prstGeom prst="rect">
            <a:avLst/>
          </a:prstGeom>
        </p:spPr>
        <p:txBody>
          <a:bodyPr wrap="square">
            <a:spAutoFit/>
          </a:bodyPr>
          <a:lstStyle/>
          <a:p>
            <a:r>
              <a:rPr lang="en-US" sz="1600" i="1" dirty="0">
                <a:latin typeface="Arial" panose="020B0604020202020204" pitchFamily="34" charset="0"/>
                <a:ea typeface="DengXian" panose="02010600030101010101" pitchFamily="2" charset="-122"/>
                <a:cs typeface="Arial" panose="020B0604020202020204" pitchFamily="34" charset="0"/>
              </a:rPr>
              <a:t>Source: </a:t>
            </a:r>
            <a:r>
              <a:rPr lang="en-GB" sz="1600" i="1" dirty="0">
                <a:latin typeface="Arial" panose="020B0604020202020204" pitchFamily="34" charset="0"/>
                <a:ea typeface="DengXian" panose="02010600030101010101" pitchFamily="2" charset="-122"/>
                <a:cs typeface="Arial" panose="020B0604020202020204" pitchFamily="34" charset="0"/>
              </a:rPr>
              <a:t>Eastern Africa Grain Council</a:t>
            </a:r>
            <a:endParaRPr lang="en-GB"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9027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E47B91E-1511-6541-81F9-EEBC40C570CF}"/>
              </a:ext>
            </a:extLst>
          </p:cNvPr>
          <p:cNvSpPr/>
          <p:nvPr/>
        </p:nvSpPr>
        <p:spPr bwMode="auto">
          <a:xfrm>
            <a:off x="1259632" y="1844824"/>
            <a:ext cx="6588716" cy="3598160"/>
          </a:xfrm>
          <a:prstGeom prst="ellipse">
            <a:avLst/>
          </a:prstGeom>
          <a:solidFill>
            <a:srgbClr val="FFFFFF"/>
          </a:solidFill>
          <a:ln w="38100" cap="flat" cmpd="sng" algn="ctr">
            <a:solidFill>
              <a:schemeClr val="bg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1048609" name="Rectângulo arredondado 8"/>
          <p:cNvSpPr/>
          <p:nvPr/>
        </p:nvSpPr>
        <p:spPr>
          <a:xfrm>
            <a:off x="71430" y="224082"/>
            <a:ext cx="9001143" cy="61293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400" b="1" dirty="0">
                <a:solidFill>
                  <a:schemeClr val="bg1"/>
                </a:solidFill>
                <a:latin typeface="Arial" panose="020B0604020202020204" pitchFamily="34" charset="0"/>
                <a:cs typeface="Arial" panose="020B0604020202020204" pitchFamily="34" charset="0"/>
              </a:rPr>
              <a:t>Cross-border trade challenges</a:t>
            </a:r>
          </a:p>
        </p:txBody>
      </p:sp>
      <p:sp>
        <p:nvSpPr>
          <p:cNvPr id="2" name="Rounded Rectangle 1">
            <a:extLst>
              <a:ext uri="{FF2B5EF4-FFF2-40B4-BE49-F238E27FC236}">
                <a16:creationId xmlns:a16="http://schemas.microsoft.com/office/drawing/2014/main" id="{B872CE06-AFE3-A240-AFBF-175F84B4C7AF}"/>
              </a:ext>
            </a:extLst>
          </p:cNvPr>
          <p:cNvSpPr/>
          <p:nvPr/>
        </p:nvSpPr>
        <p:spPr bwMode="auto">
          <a:xfrm>
            <a:off x="2753790" y="3130746"/>
            <a:ext cx="3600400" cy="1028556"/>
          </a:xfrm>
          <a:prstGeom prst="roundRect">
            <a:avLst/>
          </a:prstGeom>
          <a:solidFill>
            <a:schemeClr val="accent6"/>
          </a:solidFill>
          <a:ln w="25400" cap="flat" cmpd="sng" algn="ctr">
            <a:no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1" fontAlgn="base" latinLnBrk="0" hangingPunct="0">
              <a:lnSpc>
                <a:spcPct val="100000"/>
              </a:lnSpc>
              <a:spcBef>
                <a:spcPct val="0"/>
              </a:spcBef>
              <a:spcAft>
                <a:spcPct val="0"/>
              </a:spcAft>
              <a:buClrTx/>
              <a:buSzTx/>
              <a:buFontTx/>
              <a:buNone/>
            </a:pPr>
            <a:r>
              <a:rPr kumimoji="0" lang="en-US" sz="2800" b="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Poverty Reduction</a:t>
            </a:r>
          </a:p>
        </p:txBody>
      </p:sp>
      <p:sp>
        <p:nvSpPr>
          <p:cNvPr id="9" name="Rectangle 8">
            <a:extLst>
              <a:ext uri="{FF2B5EF4-FFF2-40B4-BE49-F238E27FC236}">
                <a16:creationId xmlns:a16="http://schemas.microsoft.com/office/drawing/2014/main" id="{9EA22C35-AC80-8E45-96A8-9081CD846316}"/>
              </a:ext>
            </a:extLst>
          </p:cNvPr>
          <p:cNvSpPr/>
          <p:nvPr/>
        </p:nvSpPr>
        <p:spPr bwMode="auto">
          <a:xfrm>
            <a:off x="3545878" y="1484784"/>
            <a:ext cx="2088232" cy="818728"/>
          </a:xfrm>
          <a:prstGeom prst="rect">
            <a:avLst/>
          </a:prstGeom>
          <a:solidFill>
            <a:schemeClr val="bg2"/>
          </a:solidFill>
          <a:ln w="25400" cap="flat" cmpd="sng" algn="ctr">
            <a:no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1" fontAlgn="base" latinLnBrk="0" hangingPunct="0">
              <a:lnSpc>
                <a:spcPct val="100000"/>
              </a:lnSpc>
              <a:spcBef>
                <a:spcPct val="0"/>
              </a:spcBef>
              <a:spcAft>
                <a:spcPct val="0"/>
              </a:spcAft>
              <a:buClrTx/>
              <a:buSzTx/>
              <a:buFontTx/>
              <a:buNone/>
            </a:pPr>
            <a:r>
              <a:rPr kumimoji="0" lang="en-US" sz="2000" b="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Health</a:t>
            </a:r>
          </a:p>
        </p:txBody>
      </p:sp>
      <p:sp>
        <p:nvSpPr>
          <p:cNvPr id="10" name="Rectangle 9">
            <a:extLst>
              <a:ext uri="{FF2B5EF4-FFF2-40B4-BE49-F238E27FC236}">
                <a16:creationId xmlns:a16="http://schemas.microsoft.com/office/drawing/2014/main" id="{87191BAA-4E81-BF42-989F-6417C78C036C}"/>
              </a:ext>
            </a:extLst>
          </p:cNvPr>
          <p:cNvSpPr/>
          <p:nvPr/>
        </p:nvSpPr>
        <p:spPr bwMode="auto">
          <a:xfrm>
            <a:off x="3545878" y="5033620"/>
            <a:ext cx="2088232" cy="818728"/>
          </a:xfrm>
          <a:prstGeom prst="rect">
            <a:avLst/>
          </a:prstGeom>
          <a:solidFill>
            <a:schemeClr val="bg2"/>
          </a:solidFill>
          <a:ln w="25400" cap="flat" cmpd="sng" algn="ctr">
            <a:no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1" fontAlgn="base" latinLnBrk="0" hangingPunct="0">
              <a:lnSpc>
                <a:spcPct val="100000"/>
              </a:lnSpc>
              <a:spcBef>
                <a:spcPct val="0"/>
              </a:spcBef>
              <a:spcAft>
                <a:spcPct val="0"/>
              </a:spcAft>
              <a:buClrTx/>
              <a:buSzTx/>
              <a:buFontTx/>
              <a:buNone/>
            </a:pPr>
            <a:r>
              <a:rPr kumimoji="0" lang="en-US" sz="2000" b="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Financial </a:t>
            </a:r>
          </a:p>
          <a:p>
            <a:pPr marL="0" marR="0" indent="0" algn="ctr" defTabSz="914400" rtl="0" eaLnBrk="1" fontAlgn="base" latinLnBrk="0" hangingPunct="0">
              <a:lnSpc>
                <a:spcPct val="100000"/>
              </a:lnSpc>
              <a:spcBef>
                <a:spcPct val="0"/>
              </a:spcBef>
              <a:spcAft>
                <a:spcPct val="0"/>
              </a:spcAft>
              <a:buClrTx/>
              <a:buSzTx/>
              <a:buFontTx/>
              <a:buNone/>
            </a:pPr>
            <a:r>
              <a:rPr kumimoji="0" lang="en-US" sz="2000" b="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inclusion</a:t>
            </a:r>
          </a:p>
        </p:txBody>
      </p:sp>
      <p:sp>
        <p:nvSpPr>
          <p:cNvPr id="11" name="Rectangle 10">
            <a:extLst>
              <a:ext uri="{FF2B5EF4-FFF2-40B4-BE49-F238E27FC236}">
                <a16:creationId xmlns:a16="http://schemas.microsoft.com/office/drawing/2014/main" id="{4FD1EE02-66FF-854E-A617-D12871203749}"/>
              </a:ext>
            </a:extLst>
          </p:cNvPr>
          <p:cNvSpPr/>
          <p:nvPr/>
        </p:nvSpPr>
        <p:spPr bwMode="auto">
          <a:xfrm>
            <a:off x="881582" y="4470018"/>
            <a:ext cx="2088232" cy="818728"/>
          </a:xfrm>
          <a:prstGeom prst="rect">
            <a:avLst/>
          </a:prstGeom>
          <a:solidFill>
            <a:schemeClr val="bg2"/>
          </a:solidFill>
          <a:ln w="25400" cap="flat" cmpd="sng" algn="ctr">
            <a:no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1" fontAlgn="base" latinLnBrk="0" hangingPunct="0">
              <a:lnSpc>
                <a:spcPct val="100000"/>
              </a:lnSpc>
              <a:spcBef>
                <a:spcPct val="0"/>
              </a:spcBef>
              <a:spcAft>
                <a:spcPct val="0"/>
              </a:spcAft>
              <a:buClrTx/>
              <a:buSzTx/>
              <a:buFontTx/>
              <a:buNone/>
            </a:pPr>
            <a:r>
              <a:rPr kumimoji="0" lang="en-US" sz="2000" b="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Gender equality</a:t>
            </a:r>
          </a:p>
        </p:txBody>
      </p:sp>
      <p:sp>
        <p:nvSpPr>
          <p:cNvPr id="12" name="Rectangle 11">
            <a:extLst>
              <a:ext uri="{FF2B5EF4-FFF2-40B4-BE49-F238E27FC236}">
                <a16:creationId xmlns:a16="http://schemas.microsoft.com/office/drawing/2014/main" id="{376270D2-3691-DD4A-A5BD-91CD369688E4}"/>
              </a:ext>
            </a:extLst>
          </p:cNvPr>
          <p:cNvSpPr/>
          <p:nvPr/>
        </p:nvSpPr>
        <p:spPr bwMode="auto">
          <a:xfrm>
            <a:off x="6210174" y="4470018"/>
            <a:ext cx="2088232" cy="818728"/>
          </a:xfrm>
          <a:prstGeom prst="rect">
            <a:avLst/>
          </a:prstGeom>
          <a:solidFill>
            <a:schemeClr val="bg2"/>
          </a:solidFill>
          <a:ln w="25400" cap="flat" cmpd="sng" algn="ctr">
            <a:no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1" fontAlgn="base" latinLnBrk="0" hangingPunct="0">
              <a:lnSpc>
                <a:spcPct val="100000"/>
              </a:lnSpc>
              <a:spcBef>
                <a:spcPct val="0"/>
              </a:spcBef>
              <a:spcAft>
                <a:spcPct val="0"/>
              </a:spcAft>
              <a:buClrTx/>
              <a:buSzTx/>
              <a:buFontTx/>
              <a:buNone/>
            </a:pPr>
            <a:r>
              <a:rPr kumimoji="0" lang="en-US" sz="2000" b="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Income </a:t>
            </a:r>
          </a:p>
          <a:p>
            <a:pPr marL="0" marR="0" indent="0" algn="ctr" defTabSz="914400" rtl="0" eaLnBrk="1" fontAlgn="base" latinLnBrk="0" hangingPunct="0">
              <a:lnSpc>
                <a:spcPct val="100000"/>
              </a:lnSpc>
              <a:spcBef>
                <a:spcPct val="0"/>
              </a:spcBef>
              <a:spcAft>
                <a:spcPct val="0"/>
              </a:spcAft>
              <a:buClrTx/>
              <a:buSzTx/>
              <a:buFontTx/>
              <a:buNone/>
            </a:pPr>
            <a:r>
              <a:rPr kumimoji="0" lang="en-US" sz="2000" b="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generation</a:t>
            </a:r>
          </a:p>
        </p:txBody>
      </p:sp>
      <p:sp>
        <p:nvSpPr>
          <p:cNvPr id="13" name="Rectangle 12">
            <a:extLst>
              <a:ext uri="{FF2B5EF4-FFF2-40B4-BE49-F238E27FC236}">
                <a16:creationId xmlns:a16="http://schemas.microsoft.com/office/drawing/2014/main" id="{1A13EAE7-5B99-444A-A6BD-F06DEC66E0E5}"/>
              </a:ext>
            </a:extLst>
          </p:cNvPr>
          <p:cNvSpPr/>
          <p:nvPr/>
        </p:nvSpPr>
        <p:spPr bwMode="auto">
          <a:xfrm>
            <a:off x="881582" y="1998862"/>
            <a:ext cx="2088232" cy="818728"/>
          </a:xfrm>
          <a:prstGeom prst="rect">
            <a:avLst/>
          </a:prstGeom>
          <a:solidFill>
            <a:schemeClr val="bg2"/>
          </a:solidFill>
          <a:ln w="25400" cap="flat" cmpd="sng" algn="ctr">
            <a:no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1" fontAlgn="base" latinLnBrk="0" hangingPunct="0">
              <a:lnSpc>
                <a:spcPct val="100000"/>
              </a:lnSpc>
              <a:spcBef>
                <a:spcPct val="0"/>
              </a:spcBef>
              <a:spcAft>
                <a:spcPct val="0"/>
              </a:spcAft>
              <a:buClrTx/>
              <a:buSzTx/>
              <a:buFontTx/>
              <a:buNone/>
            </a:pPr>
            <a:r>
              <a:rPr kumimoji="0" lang="en-US" sz="2000" b="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Industrial development</a:t>
            </a:r>
          </a:p>
        </p:txBody>
      </p:sp>
      <p:sp>
        <p:nvSpPr>
          <p:cNvPr id="14" name="Rectangle 13">
            <a:extLst>
              <a:ext uri="{FF2B5EF4-FFF2-40B4-BE49-F238E27FC236}">
                <a16:creationId xmlns:a16="http://schemas.microsoft.com/office/drawing/2014/main" id="{399C254C-05B0-514E-A6D3-F6E63170B26E}"/>
              </a:ext>
            </a:extLst>
          </p:cNvPr>
          <p:cNvSpPr/>
          <p:nvPr/>
        </p:nvSpPr>
        <p:spPr bwMode="auto">
          <a:xfrm>
            <a:off x="6210174" y="1998862"/>
            <a:ext cx="2088232" cy="818728"/>
          </a:xfrm>
          <a:prstGeom prst="rect">
            <a:avLst/>
          </a:prstGeom>
          <a:solidFill>
            <a:schemeClr val="bg2"/>
          </a:solidFill>
          <a:ln w="25400" cap="flat" cmpd="sng" algn="ctr">
            <a:no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1" fontAlgn="base" latinLnBrk="0" hangingPunct="0">
              <a:lnSpc>
                <a:spcPct val="100000"/>
              </a:lnSpc>
              <a:spcBef>
                <a:spcPct val="0"/>
              </a:spcBef>
              <a:spcAft>
                <a:spcPct val="0"/>
              </a:spcAft>
              <a:buClrTx/>
              <a:buSzTx/>
              <a:buFontTx/>
              <a:buNone/>
            </a:pPr>
            <a:r>
              <a:rPr kumimoji="0" lang="en-US" sz="2000" b="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Food security</a:t>
            </a:r>
          </a:p>
        </p:txBody>
      </p:sp>
    </p:spTree>
    <p:extLst>
      <p:ext uri="{BB962C8B-B14F-4D97-AF65-F5344CB8AC3E}">
        <p14:creationId xmlns:p14="http://schemas.microsoft.com/office/powerpoint/2010/main" val="168241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51520" y="980728"/>
            <a:ext cx="8640960" cy="5328592"/>
          </a:xfrm>
          <a:prstGeom prst="rect">
            <a:avLst/>
          </a:pr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pPr>
            <a:endParaRPr kumimoji="0" lang="en-GB" sz="1800" b="0" i="0" u="none" strike="noStrike" cap="none" normalizeH="0" baseline="0" dirty="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1048609" name="Rectângulo arredondado 8"/>
          <p:cNvSpPr/>
          <p:nvPr/>
        </p:nvSpPr>
        <p:spPr>
          <a:xfrm>
            <a:off x="71430" y="258134"/>
            <a:ext cx="9001143"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000" b="1" dirty="0">
                <a:solidFill>
                  <a:schemeClr val="bg1"/>
                </a:solidFill>
                <a:latin typeface="Arial" panose="020B0604020202020204" pitchFamily="34" charset="0"/>
                <a:cs typeface="Arial" panose="020B0604020202020204" pitchFamily="34" charset="0"/>
              </a:rPr>
              <a:t>COVID-19 cross-border trade challenges</a:t>
            </a:r>
          </a:p>
        </p:txBody>
      </p:sp>
      <p:graphicFrame>
        <p:nvGraphicFramePr>
          <p:cNvPr id="13" name="Chart 12"/>
          <p:cNvGraphicFramePr/>
          <p:nvPr>
            <p:extLst>
              <p:ext uri="{D42A27DB-BD31-4B8C-83A1-F6EECF244321}">
                <p14:modId xmlns:p14="http://schemas.microsoft.com/office/powerpoint/2010/main" val="4051967630"/>
              </p:ext>
            </p:extLst>
          </p:nvPr>
        </p:nvGraphicFramePr>
        <p:xfrm>
          <a:off x="683568" y="1948770"/>
          <a:ext cx="7848872" cy="35223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453440" y="1224624"/>
            <a:ext cx="8264044" cy="400110"/>
          </a:xfrm>
          <a:prstGeom prst="rect">
            <a:avLst/>
          </a:prstGeom>
        </p:spPr>
        <p:txBody>
          <a:bodyPr wrap="square">
            <a:spAutoFit/>
          </a:bodyPr>
          <a:lstStyle/>
          <a:p>
            <a:pPr>
              <a:spcAft>
                <a:spcPts val="1000"/>
              </a:spcAft>
            </a:pPr>
            <a:r>
              <a:rPr lang="en-US" sz="2000" b="1" dirty="0">
                <a:solidFill>
                  <a:srgbClr val="44546A"/>
                </a:solidFill>
                <a:latin typeface="Arial" panose="020B0604020202020204" pitchFamily="34" charset="0"/>
                <a:ea typeface="DengXian" panose="02010600030101010101" pitchFamily="2" charset="-122"/>
                <a:cs typeface="Arial" panose="020B0604020202020204" pitchFamily="34" charset="0"/>
              </a:rPr>
              <a:t>Maize prices in East Africa, growth rate (% changes, 2020 vs. 2019)</a:t>
            </a:r>
            <a:endParaRPr lang="en-GB" sz="2000" i="1" dirty="0">
              <a:solidFill>
                <a:srgbClr val="44546A"/>
              </a:solidFill>
              <a:latin typeface="Arial" panose="020B0604020202020204" pitchFamily="34" charset="0"/>
              <a:ea typeface="DengXian" panose="02010600030101010101" pitchFamily="2" charset="-122"/>
              <a:cs typeface="Arial" panose="020B0604020202020204" pitchFamily="34" charset="0"/>
            </a:endParaRPr>
          </a:p>
        </p:txBody>
      </p:sp>
      <p:sp>
        <p:nvSpPr>
          <p:cNvPr id="4" name="TextBox 3"/>
          <p:cNvSpPr txBox="1"/>
          <p:nvPr/>
        </p:nvSpPr>
        <p:spPr>
          <a:xfrm>
            <a:off x="474130" y="5719032"/>
            <a:ext cx="7560840" cy="338554"/>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Source: ECA estimates based on data shared by Eastern Africa Grain Council</a:t>
            </a:r>
            <a:endParaRPr lang="en-GB"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3270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Rectângulo arredondado 8"/>
          <p:cNvSpPr/>
          <p:nvPr/>
        </p:nvSpPr>
        <p:spPr>
          <a:xfrm>
            <a:off x="71430" y="224082"/>
            <a:ext cx="9001143" cy="61293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400" b="1" dirty="0">
                <a:solidFill>
                  <a:schemeClr val="bg1"/>
                </a:solidFill>
                <a:latin typeface="Arial" panose="020B0604020202020204" pitchFamily="34" charset="0"/>
                <a:cs typeface="Arial" panose="020B0604020202020204" pitchFamily="34" charset="0"/>
              </a:rPr>
              <a:t>Comparison of REC COVID-19 guidelines</a:t>
            </a:r>
          </a:p>
        </p:txBody>
      </p:sp>
      <p:graphicFrame>
        <p:nvGraphicFramePr>
          <p:cNvPr id="8" name="Table 7"/>
          <p:cNvGraphicFramePr>
            <a:graphicFrameLocks noGrp="1"/>
          </p:cNvGraphicFramePr>
          <p:nvPr>
            <p:extLst>
              <p:ext uri="{D42A27DB-BD31-4B8C-83A1-F6EECF244321}">
                <p14:modId xmlns:p14="http://schemas.microsoft.com/office/powerpoint/2010/main" val="299160199"/>
              </p:ext>
            </p:extLst>
          </p:nvPr>
        </p:nvGraphicFramePr>
        <p:xfrm>
          <a:off x="221023" y="1052736"/>
          <a:ext cx="8701955" cy="5285676"/>
        </p:xfrm>
        <a:graphic>
          <a:graphicData uri="http://schemas.openxmlformats.org/drawingml/2006/table">
            <a:tbl>
              <a:tblPr>
                <a:tableStyleId>{B301B821-A1FF-4177-AEE7-76D212191A09}</a:tableStyleId>
              </a:tblPr>
              <a:tblGrid>
                <a:gridCol w="4783027">
                  <a:extLst>
                    <a:ext uri="{9D8B030D-6E8A-4147-A177-3AD203B41FA5}">
                      <a16:colId xmlns:a16="http://schemas.microsoft.com/office/drawing/2014/main" val="1123275834"/>
                    </a:ext>
                  </a:extLst>
                </a:gridCol>
                <a:gridCol w="936104">
                  <a:extLst>
                    <a:ext uri="{9D8B030D-6E8A-4147-A177-3AD203B41FA5}">
                      <a16:colId xmlns:a16="http://schemas.microsoft.com/office/drawing/2014/main" val="739144234"/>
                    </a:ext>
                  </a:extLst>
                </a:gridCol>
                <a:gridCol w="1008112">
                  <a:extLst>
                    <a:ext uri="{9D8B030D-6E8A-4147-A177-3AD203B41FA5}">
                      <a16:colId xmlns:a16="http://schemas.microsoft.com/office/drawing/2014/main" val="3725537901"/>
                    </a:ext>
                  </a:extLst>
                </a:gridCol>
                <a:gridCol w="1008112">
                  <a:extLst>
                    <a:ext uri="{9D8B030D-6E8A-4147-A177-3AD203B41FA5}">
                      <a16:colId xmlns:a16="http://schemas.microsoft.com/office/drawing/2014/main" val="3618241283"/>
                    </a:ext>
                  </a:extLst>
                </a:gridCol>
                <a:gridCol w="966600">
                  <a:extLst>
                    <a:ext uri="{9D8B030D-6E8A-4147-A177-3AD203B41FA5}">
                      <a16:colId xmlns:a16="http://schemas.microsoft.com/office/drawing/2014/main" val="196431993"/>
                    </a:ext>
                  </a:extLst>
                </a:gridCol>
              </a:tblGrid>
              <a:tr h="440473">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effectLst/>
                          <a:latin typeface="Arial" panose="020B0604020202020204" pitchFamily="34" charset="0"/>
                          <a:cs typeface="Arial" panose="020B0604020202020204" pitchFamily="34" charset="0"/>
                        </a:rPr>
                        <a:t>COMESA</a:t>
                      </a:r>
                      <a:endParaRPr lang="en-GB" sz="1600" b="1" dirty="0">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effectLst/>
                          <a:latin typeface="Arial" panose="020B0604020202020204" pitchFamily="34" charset="0"/>
                          <a:cs typeface="Arial" panose="020B0604020202020204" pitchFamily="34" charset="0"/>
                        </a:rPr>
                        <a:t>EAC</a:t>
                      </a:r>
                      <a:endParaRPr lang="en-GB" sz="1600" b="1" dirty="0">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effectLst/>
                          <a:latin typeface="Arial" panose="020B0604020202020204" pitchFamily="34" charset="0"/>
                          <a:cs typeface="Arial" panose="020B0604020202020204" pitchFamily="34" charset="0"/>
                        </a:rPr>
                        <a:t>ECOWAS</a:t>
                      </a:r>
                      <a:endParaRPr lang="en-GB" sz="1600" b="1" dirty="0">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effectLst/>
                          <a:latin typeface="Arial" panose="020B0604020202020204" pitchFamily="34" charset="0"/>
                          <a:cs typeface="Arial" panose="020B0604020202020204" pitchFamily="34" charset="0"/>
                        </a:rPr>
                        <a:t>SADC</a:t>
                      </a:r>
                      <a:endParaRPr lang="en-GB" sz="1600" b="1" dirty="0">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extLst>
                  <a:ext uri="{0D108BD9-81ED-4DB2-BD59-A6C34878D82A}">
                    <a16:rowId xmlns:a16="http://schemas.microsoft.com/office/drawing/2014/main" val="2275636904"/>
                  </a:ext>
                </a:extLst>
              </a:tr>
              <a:tr h="440473">
                <a:tc>
                  <a:txBody>
                    <a:bodyPr/>
                    <a:lstStyle/>
                    <a:p>
                      <a:pPr>
                        <a:lnSpc>
                          <a:spcPct val="107000"/>
                        </a:lnSpc>
                        <a:spcAft>
                          <a:spcPts val="800"/>
                        </a:spcAft>
                      </a:pPr>
                      <a:r>
                        <a:rPr lang="en-US" sz="1600" dirty="0">
                          <a:effectLst/>
                          <a:latin typeface="Arial" panose="020B0604020202020204" pitchFamily="34" charset="0"/>
                          <a:cs typeface="Arial" panose="020B0604020202020204" pitchFamily="34" charset="0"/>
                        </a:rPr>
                        <a:t> Trade facilitation of essential supplies</a:t>
                      </a:r>
                      <a:endParaRPr lang="en-GB" sz="1600" dirty="0">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extLst>
                  <a:ext uri="{0D108BD9-81ED-4DB2-BD59-A6C34878D82A}">
                    <a16:rowId xmlns:a16="http://schemas.microsoft.com/office/drawing/2014/main" val="2917280193"/>
                  </a:ext>
                </a:extLst>
              </a:tr>
              <a:tr h="440473">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 Cross-border freight transport operations</a:t>
                      </a:r>
                      <a:endParaRPr lang="en-GB" sz="1600" dirty="0">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extLst>
                  <a:ext uri="{0D108BD9-81ED-4DB2-BD59-A6C34878D82A}">
                    <a16:rowId xmlns:a16="http://schemas.microsoft.com/office/drawing/2014/main" val="3767395116"/>
                  </a:ext>
                </a:extLst>
              </a:tr>
              <a:tr h="440473">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 Air transport</a:t>
                      </a:r>
                      <a:endParaRPr lang="en-GB" sz="1600" dirty="0">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extLst>
                  <a:ext uri="{0D108BD9-81ED-4DB2-BD59-A6C34878D82A}">
                    <a16:rowId xmlns:a16="http://schemas.microsoft.com/office/drawing/2014/main" val="3556211609"/>
                  </a:ext>
                </a:extLst>
              </a:tr>
              <a:tr h="440473">
                <a:tc>
                  <a:txBody>
                    <a:bodyPr/>
                    <a:lstStyle/>
                    <a:p>
                      <a:pPr>
                        <a:lnSpc>
                          <a:spcPct val="107000"/>
                        </a:lnSpc>
                        <a:spcAft>
                          <a:spcPts val="800"/>
                        </a:spcAft>
                      </a:pPr>
                      <a:r>
                        <a:rPr lang="en-US" sz="1600" dirty="0">
                          <a:effectLst/>
                          <a:latin typeface="Arial" panose="020B0604020202020204" pitchFamily="34" charset="0"/>
                          <a:cs typeface="Arial" panose="020B0604020202020204" pitchFamily="34" charset="0"/>
                        </a:rPr>
                        <a:t> Handling of cargo at seaports</a:t>
                      </a:r>
                      <a:endParaRPr lang="en-GB" sz="1600" dirty="0">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extLst>
                  <a:ext uri="{0D108BD9-81ED-4DB2-BD59-A6C34878D82A}">
                    <a16:rowId xmlns:a16="http://schemas.microsoft.com/office/drawing/2014/main" val="1023113678"/>
                  </a:ext>
                </a:extLst>
              </a:tr>
              <a:tr h="440473">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 Transit deliveries</a:t>
                      </a:r>
                      <a:endParaRPr lang="en-GB" sz="1600" dirty="0">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extLst>
                  <a:ext uri="{0D108BD9-81ED-4DB2-BD59-A6C34878D82A}">
                    <a16:rowId xmlns:a16="http://schemas.microsoft.com/office/drawing/2014/main" val="2557898210"/>
                  </a:ext>
                </a:extLst>
              </a:tr>
              <a:tr h="440473">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 Trade in services</a:t>
                      </a:r>
                      <a:endParaRPr lang="en-GB" sz="1600" dirty="0">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extLst>
                  <a:ext uri="{0D108BD9-81ED-4DB2-BD59-A6C34878D82A}">
                    <a16:rowId xmlns:a16="http://schemas.microsoft.com/office/drawing/2014/main" val="2257319668"/>
                  </a:ext>
                </a:extLst>
              </a:tr>
              <a:tr h="440473">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 Payments and communications</a:t>
                      </a:r>
                      <a:endParaRPr lang="en-GB" sz="1600" dirty="0">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extLst>
                  <a:ext uri="{0D108BD9-81ED-4DB2-BD59-A6C34878D82A}">
                    <a16:rowId xmlns:a16="http://schemas.microsoft.com/office/drawing/2014/main" val="296320838"/>
                  </a:ext>
                </a:extLst>
              </a:tr>
              <a:tr h="440473">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 Inspection and quality control</a:t>
                      </a:r>
                      <a:endParaRPr lang="en-GB" sz="1600" dirty="0">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extLst>
                  <a:ext uri="{0D108BD9-81ED-4DB2-BD59-A6C34878D82A}">
                    <a16:rowId xmlns:a16="http://schemas.microsoft.com/office/drawing/2014/main" val="3215340475"/>
                  </a:ext>
                </a:extLst>
              </a:tr>
              <a:tr h="440473">
                <a:tc>
                  <a:txBody>
                    <a:bodyPr/>
                    <a:lstStyle/>
                    <a:p>
                      <a:pPr>
                        <a:lnSpc>
                          <a:spcPct val="107000"/>
                        </a:lnSpc>
                        <a:spcAft>
                          <a:spcPts val="800"/>
                        </a:spcAft>
                      </a:pPr>
                      <a:r>
                        <a:rPr lang="en-US" sz="1600" dirty="0">
                          <a:effectLst/>
                          <a:latin typeface="Arial" panose="020B0604020202020204" pitchFamily="34" charset="0"/>
                          <a:cs typeface="Arial" panose="020B0604020202020204" pitchFamily="34" charset="0"/>
                        </a:rPr>
                        <a:t> Advocacy, capacity building and information sharing</a:t>
                      </a:r>
                      <a:endParaRPr lang="en-GB" sz="1600" dirty="0">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extLst>
                  <a:ext uri="{0D108BD9-81ED-4DB2-BD59-A6C34878D82A}">
                    <a16:rowId xmlns:a16="http://schemas.microsoft.com/office/drawing/2014/main" val="688535968"/>
                  </a:ext>
                </a:extLst>
              </a:tr>
              <a:tr h="440473">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 Gender considerations</a:t>
                      </a:r>
                      <a:endParaRPr lang="en-GB" sz="1600" dirty="0">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extLst>
                  <a:ext uri="{0D108BD9-81ED-4DB2-BD59-A6C34878D82A}">
                    <a16:rowId xmlns:a16="http://schemas.microsoft.com/office/drawing/2014/main" val="4205091802"/>
                  </a:ext>
                </a:extLst>
              </a:tr>
              <a:tr h="440473">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 Monitoring and evaluation</a:t>
                      </a:r>
                      <a:endParaRPr lang="en-GB" sz="1600" dirty="0">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tc>
                  <a:txBody>
                    <a:bodyPr/>
                    <a:lstStyle/>
                    <a:p>
                      <a:pPr algn="ctr">
                        <a:lnSpc>
                          <a:spcPct val="107000"/>
                        </a:lnSpc>
                        <a:spcAft>
                          <a:spcPts val="800"/>
                        </a:spcAft>
                      </a:pPr>
                      <a:r>
                        <a:rPr lang="en-GB" sz="1600" b="1" dirty="0">
                          <a:solidFill>
                            <a:srgbClr val="FF0000"/>
                          </a:solidFill>
                          <a:effectLst/>
                          <a:latin typeface="Arial" panose="020B0604020202020204" pitchFamily="34" charset="0"/>
                          <a:cs typeface="Arial" panose="020B0604020202020204" pitchFamily="34" charset="0"/>
                        </a:rPr>
                        <a:t> X</a:t>
                      </a:r>
                      <a:endParaRPr lang="en-GB" sz="1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txBody>
                  <a:tcPr marL="5080" marR="5080" marT="5080" marB="0" anchor="ctr"/>
                </a:tc>
                <a:extLst>
                  <a:ext uri="{0D108BD9-81ED-4DB2-BD59-A6C34878D82A}">
                    <a16:rowId xmlns:a16="http://schemas.microsoft.com/office/drawing/2014/main" val="888931261"/>
                  </a:ext>
                </a:extLst>
              </a:tr>
            </a:tbl>
          </a:graphicData>
        </a:graphic>
      </p:graphicFrame>
    </p:spTree>
    <p:extLst>
      <p:ext uri="{BB962C8B-B14F-4D97-AF65-F5344CB8AC3E}">
        <p14:creationId xmlns:p14="http://schemas.microsoft.com/office/powerpoint/2010/main" val="2664313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Rectângulo arredondado 8"/>
          <p:cNvSpPr/>
          <p:nvPr/>
        </p:nvSpPr>
        <p:spPr>
          <a:xfrm>
            <a:off x="0" y="234807"/>
            <a:ext cx="9144000" cy="523220"/>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815975">
              <a:defRPr sz="1600" b="1" i="0" u="none" strike="noStrike" kern="1200" cap="none" spc="0" normalizeH="0" baseline="0">
                <a:solidFill>
                  <a:sysClr val="windowText" lastClr="000000">
                    <a:lumMod val="50000"/>
                    <a:lumOff val="50000"/>
                  </a:sysClr>
                </a:solidFill>
                <a:latin typeface="+mj-lt"/>
                <a:ea typeface="+mj-ea"/>
                <a:cs typeface="+mj-cs"/>
              </a:defRPr>
            </a:pPr>
            <a:r>
              <a:rPr lang="en-US" sz="2200" b="1" dirty="0">
                <a:solidFill>
                  <a:schemeClr val="bg1"/>
                </a:solidFill>
                <a:latin typeface="Arial" panose="020B0604020202020204" pitchFamily="34" charset="0"/>
                <a:cs typeface="Arial" panose="020B0604020202020204" pitchFamily="34" charset="0"/>
              </a:rPr>
              <a:t>Best practice COVID-19 border responses across RECs</a:t>
            </a:r>
          </a:p>
        </p:txBody>
      </p:sp>
      <p:sp>
        <p:nvSpPr>
          <p:cNvPr id="16" name="Rectangle 15">
            <a:extLst>
              <a:ext uri="{FF2B5EF4-FFF2-40B4-BE49-F238E27FC236}">
                <a16:creationId xmlns:a16="http://schemas.microsoft.com/office/drawing/2014/main" id="{9CAA5F98-B139-1542-961C-E95267395234}"/>
              </a:ext>
            </a:extLst>
          </p:cNvPr>
          <p:cNvSpPr/>
          <p:nvPr/>
        </p:nvSpPr>
        <p:spPr bwMode="auto">
          <a:xfrm>
            <a:off x="458658" y="1071194"/>
            <a:ext cx="3897318" cy="523220"/>
          </a:xfrm>
          <a:prstGeom prst="rect">
            <a:avLst/>
          </a:prstGeom>
          <a:solidFill>
            <a:schemeClr val="accent6"/>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1" fontAlgn="base" latinLnBrk="0" hangingPunct="0">
              <a:lnSpc>
                <a:spcPct val="100000"/>
              </a:lnSpc>
              <a:spcBef>
                <a:spcPct val="0"/>
              </a:spcBef>
              <a:spcAft>
                <a:spcPct val="0"/>
              </a:spcAft>
              <a:buClrTx/>
              <a:buSzTx/>
              <a:buFontTx/>
              <a:buNone/>
            </a:pPr>
            <a:r>
              <a:rPr kumimoji="0" lang="en-US" sz="22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Health Screening</a:t>
            </a:r>
          </a:p>
        </p:txBody>
      </p:sp>
      <p:sp>
        <p:nvSpPr>
          <p:cNvPr id="17" name="Rectangle 16">
            <a:extLst>
              <a:ext uri="{FF2B5EF4-FFF2-40B4-BE49-F238E27FC236}">
                <a16:creationId xmlns:a16="http://schemas.microsoft.com/office/drawing/2014/main" id="{DD97DAFC-0AFA-D84B-A646-9366297191E9}"/>
              </a:ext>
            </a:extLst>
          </p:cNvPr>
          <p:cNvSpPr/>
          <p:nvPr/>
        </p:nvSpPr>
        <p:spPr bwMode="auto">
          <a:xfrm>
            <a:off x="4923154" y="1071194"/>
            <a:ext cx="3897318" cy="523220"/>
          </a:xfrm>
          <a:prstGeom prst="rect">
            <a:avLst/>
          </a:prstGeom>
          <a:solidFill>
            <a:schemeClr val="accent1"/>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1" fontAlgn="base" latinLnBrk="0" hangingPunct="0">
              <a:lnSpc>
                <a:spcPct val="100000"/>
              </a:lnSpc>
              <a:spcBef>
                <a:spcPct val="0"/>
              </a:spcBef>
              <a:spcAft>
                <a:spcPct val="0"/>
              </a:spcAft>
              <a:buClrTx/>
              <a:buSzTx/>
              <a:buFontTx/>
              <a:buNone/>
            </a:pPr>
            <a:r>
              <a:rPr kumimoji="0" lang="en-US" sz="22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  Testing and Certification</a:t>
            </a:r>
          </a:p>
        </p:txBody>
      </p:sp>
      <p:sp>
        <p:nvSpPr>
          <p:cNvPr id="18" name="Rectangle 17">
            <a:extLst>
              <a:ext uri="{FF2B5EF4-FFF2-40B4-BE49-F238E27FC236}">
                <a16:creationId xmlns:a16="http://schemas.microsoft.com/office/drawing/2014/main" id="{5630A434-898B-324F-A314-A772A137900D}"/>
              </a:ext>
            </a:extLst>
          </p:cNvPr>
          <p:cNvSpPr/>
          <p:nvPr/>
        </p:nvSpPr>
        <p:spPr bwMode="auto">
          <a:xfrm>
            <a:off x="458658" y="3826617"/>
            <a:ext cx="3897318" cy="523220"/>
          </a:xfrm>
          <a:prstGeom prst="rect">
            <a:avLst/>
          </a:prstGeom>
          <a:solidFill>
            <a:schemeClr val="accent5">
              <a:lumMod val="50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1" fontAlgn="base" latinLnBrk="0" hangingPunct="0">
              <a:lnSpc>
                <a:spcPct val="100000"/>
              </a:lnSpc>
              <a:spcBef>
                <a:spcPct val="0"/>
              </a:spcBef>
              <a:spcAft>
                <a:spcPct val="0"/>
              </a:spcAft>
              <a:buClrTx/>
              <a:buSzTx/>
              <a:buFontTx/>
              <a:buNone/>
            </a:pPr>
            <a:r>
              <a:rPr kumimoji="0" lang="en-US" sz="22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Hygiene and PPE</a:t>
            </a:r>
          </a:p>
        </p:txBody>
      </p:sp>
      <p:sp>
        <p:nvSpPr>
          <p:cNvPr id="19" name="Rectangle 18">
            <a:extLst>
              <a:ext uri="{FF2B5EF4-FFF2-40B4-BE49-F238E27FC236}">
                <a16:creationId xmlns:a16="http://schemas.microsoft.com/office/drawing/2014/main" id="{5358B352-3B97-B444-B073-16C9498B0EB3}"/>
              </a:ext>
            </a:extLst>
          </p:cNvPr>
          <p:cNvSpPr/>
          <p:nvPr/>
        </p:nvSpPr>
        <p:spPr bwMode="auto">
          <a:xfrm>
            <a:off x="4923154" y="3826617"/>
            <a:ext cx="3897318" cy="523220"/>
          </a:xfrm>
          <a:prstGeom prst="rect">
            <a:avLst/>
          </a:prstGeom>
          <a:solidFill>
            <a:schemeClr val="bg2"/>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1" fontAlgn="base" latinLnBrk="0" hangingPunct="0">
              <a:lnSpc>
                <a:spcPct val="100000"/>
              </a:lnSpc>
              <a:spcBef>
                <a:spcPct val="0"/>
              </a:spcBef>
              <a:spcAft>
                <a:spcPct val="0"/>
              </a:spcAft>
              <a:buClrTx/>
              <a:buSzTx/>
              <a:buFontTx/>
              <a:buNone/>
            </a:pPr>
            <a:r>
              <a:rPr kumimoji="0" lang="en-US" sz="22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Crew Size</a:t>
            </a:r>
          </a:p>
        </p:txBody>
      </p:sp>
      <p:sp>
        <p:nvSpPr>
          <p:cNvPr id="22" name="Rectangle 21">
            <a:extLst>
              <a:ext uri="{FF2B5EF4-FFF2-40B4-BE49-F238E27FC236}">
                <a16:creationId xmlns:a16="http://schemas.microsoft.com/office/drawing/2014/main" id="{7699FCEE-25AD-6C42-8171-9FA0CA4890FF}"/>
              </a:ext>
            </a:extLst>
          </p:cNvPr>
          <p:cNvSpPr/>
          <p:nvPr/>
        </p:nvSpPr>
        <p:spPr bwMode="auto">
          <a:xfrm>
            <a:off x="458658" y="1594414"/>
            <a:ext cx="3897318" cy="1834586"/>
          </a:xfrm>
          <a:prstGeom prst="rect">
            <a:avLst/>
          </a:prstGeom>
          <a:solidFill>
            <a:schemeClr val="accent6">
              <a:lumMod val="40000"/>
              <a:lumOff val="60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174625" indent="-16827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Mandatory health screening of drivers and crew </a:t>
            </a:r>
          </a:p>
          <a:p>
            <a:pPr marL="174625" indent="-16827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Coordinate health screens when there is a functioning OSBP</a:t>
            </a:r>
          </a:p>
          <a:p>
            <a:pPr marL="174625" indent="-16827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Ensure all border points have requisite personnel</a:t>
            </a:r>
          </a:p>
        </p:txBody>
      </p:sp>
      <p:sp>
        <p:nvSpPr>
          <p:cNvPr id="23" name="Rectangle 22">
            <a:extLst>
              <a:ext uri="{FF2B5EF4-FFF2-40B4-BE49-F238E27FC236}">
                <a16:creationId xmlns:a16="http://schemas.microsoft.com/office/drawing/2014/main" id="{BA1B7BF4-B712-624A-A64E-937AEA48C75C}"/>
              </a:ext>
            </a:extLst>
          </p:cNvPr>
          <p:cNvSpPr/>
          <p:nvPr/>
        </p:nvSpPr>
        <p:spPr bwMode="auto">
          <a:xfrm>
            <a:off x="4923154" y="1594414"/>
            <a:ext cx="3897318" cy="1834586"/>
          </a:xfrm>
          <a:prstGeom prst="rect">
            <a:avLst/>
          </a:prstGeom>
          <a:solidFill>
            <a:schemeClr val="accent1">
              <a:lumMod val="40000"/>
              <a:lumOff val="60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174625" indent="-16827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Deploy mobile labs and test kits to border posts</a:t>
            </a:r>
          </a:p>
          <a:p>
            <a:pPr marL="174625" indent="-16827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Immediately isolate positive cases at borders</a:t>
            </a:r>
          </a:p>
          <a:p>
            <a:pPr marL="174625" indent="-16827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Develop regional test certificate and expedite clearance</a:t>
            </a:r>
            <a:endParaRPr lang="en-GB" sz="1400" dirty="0">
              <a:solidFill>
                <a:schemeClr val="tx1"/>
              </a:solidFill>
              <a:latin typeface="Times New Roman" panose="02020603050405020304" pitchFamily="18" charset="0"/>
              <a:ea typeface="DengXian"/>
            </a:endParaRPr>
          </a:p>
        </p:txBody>
      </p:sp>
      <p:sp>
        <p:nvSpPr>
          <p:cNvPr id="24" name="Rectangle 23">
            <a:extLst>
              <a:ext uri="{FF2B5EF4-FFF2-40B4-BE49-F238E27FC236}">
                <a16:creationId xmlns:a16="http://schemas.microsoft.com/office/drawing/2014/main" id="{BF6CE12B-DC46-D740-8DBE-74217F30BA0C}"/>
              </a:ext>
            </a:extLst>
          </p:cNvPr>
          <p:cNvSpPr/>
          <p:nvPr/>
        </p:nvSpPr>
        <p:spPr bwMode="auto">
          <a:xfrm>
            <a:off x="458658" y="4349837"/>
            <a:ext cx="3897318" cy="1834586"/>
          </a:xfrm>
          <a:prstGeom prst="rect">
            <a:avLst/>
          </a:prstGeom>
          <a:solidFill>
            <a:schemeClr val="accent5">
              <a:lumMod val="60000"/>
              <a:lumOff val="40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174625" indent="-17462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Provide hygiene facilities and supply PPE at all border posts</a:t>
            </a:r>
          </a:p>
          <a:p>
            <a:pPr marL="174625" indent="-17462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Make mask-wearing and sanitary products mandatory</a:t>
            </a:r>
          </a:p>
          <a:p>
            <a:pPr marL="174625" indent="-17462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Provide disinfecting facilities</a:t>
            </a:r>
          </a:p>
        </p:txBody>
      </p:sp>
      <p:sp>
        <p:nvSpPr>
          <p:cNvPr id="25" name="Rectangle 24">
            <a:extLst>
              <a:ext uri="{FF2B5EF4-FFF2-40B4-BE49-F238E27FC236}">
                <a16:creationId xmlns:a16="http://schemas.microsoft.com/office/drawing/2014/main" id="{FCC5E8F6-0EB5-2F49-AF93-0520E9F8BEF0}"/>
              </a:ext>
            </a:extLst>
          </p:cNvPr>
          <p:cNvSpPr/>
          <p:nvPr/>
        </p:nvSpPr>
        <p:spPr bwMode="auto">
          <a:xfrm>
            <a:off x="4923154" y="4349837"/>
            <a:ext cx="3897318" cy="1834586"/>
          </a:xfrm>
          <a:prstGeom prst="rect">
            <a:avLst/>
          </a:prstGeom>
          <a:solidFill>
            <a:schemeClr val="bg2">
              <a:lumMod val="40000"/>
              <a:lumOff val="60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174625" indent="-174625">
              <a:spcAft>
                <a:spcPts val="600"/>
              </a:spcAft>
              <a:buFont typeface="Wingdings" panose="05000000000000000000" pitchFamily="2" charset="2"/>
              <a:buChar char=""/>
            </a:pPr>
            <a:r>
              <a:rPr lang="en-US" sz="1400" dirty="0">
                <a:solidFill>
                  <a:schemeClr val="tx1"/>
                </a:solidFill>
                <a:latin typeface="Arial" panose="020B0604020202020204" pitchFamily="34" charset="0"/>
                <a:ea typeface="DengXian"/>
              </a:rPr>
              <a:t>Introduce regulation to limit size of crew</a:t>
            </a:r>
            <a:endParaRPr lang="en-GB" sz="1400" dirty="0">
              <a:solidFill>
                <a:schemeClr val="tx1"/>
              </a:solidFill>
              <a:latin typeface="Times New Roman" panose="02020603050405020304" pitchFamily="18" charset="0"/>
              <a:ea typeface="DengXian"/>
            </a:endParaRPr>
          </a:p>
        </p:txBody>
      </p:sp>
      <p:sp>
        <p:nvSpPr>
          <p:cNvPr id="26" name="Oval 25">
            <a:extLst>
              <a:ext uri="{FF2B5EF4-FFF2-40B4-BE49-F238E27FC236}">
                <a16:creationId xmlns:a16="http://schemas.microsoft.com/office/drawing/2014/main" id="{8B642368-F56B-7C4B-B670-A70025550A2D}"/>
              </a:ext>
            </a:extLst>
          </p:cNvPr>
          <p:cNvSpPr/>
          <p:nvPr/>
        </p:nvSpPr>
        <p:spPr bwMode="auto">
          <a:xfrm>
            <a:off x="118451" y="921207"/>
            <a:ext cx="720080" cy="720080"/>
          </a:xfrm>
          <a:prstGeom prst="ellipse">
            <a:avLst/>
          </a:prstGeom>
          <a:solidFill>
            <a:schemeClr val="accent2"/>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27" name="Oval 26">
            <a:extLst>
              <a:ext uri="{FF2B5EF4-FFF2-40B4-BE49-F238E27FC236}">
                <a16:creationId xmlns:a16="http://schemas.microsoft.com/office/drawing/2014/main" id="{F3FCC524-EF01-5547-AD88-D828AB86DE90}"/>
              </a:ext>
            </a:extLst>
          </p:cNvPr>
          <p:cNvSpPr/>
          <p:nvPr/>
        </p:nvSpPr>
        <p:spPr bwMode="auto">
          <a:xfrm>
            <a:off x="118451" y="3702832"/>
            <a:ext cx="720080" cy="720080"/>
          </a:xfrm>
          <a:prstGeom prst="ellipse">
            <a:avLst/>
          </a:prstGeom>
          <a:solidFill>
            <a:schemeClr val="accent5">
              <a:lumMod val="50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28" name="Oval 27">
            <a:extLst>
              <a:ext uri="{FF2B5EF4-FFF2-40B4-BE49-F238E27FC236}">
                <a16:creationId xmlns:a16="http://schemas.microsoft.com/office/drawing/2014/main" id="{2409E50B-E466-4344-8057-9588A140726E}"/>
              </a:ext>
            </a:extLst>
          </p:cNvPr>
          <p:cNvSpPr/>
          <p:nvPr/>
        </p:nvSpPr>
        <p:spPr bwMode="auto">
          <a:xfrm>
            <a:off x="4528288" y="921207"/>
            <a:ext cx="720080" cy="720080"/>
          </a:xfrm>
          <a:prstGeom prst="ellipse">
            <a:avLst/>
          </a:prstGeom>
          <a:solidFill>
            <a:schemeClr val="accent1"/>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29" name="Oval 28">
            <a:extLst>
              <a:ext uri="{FF2B5EF4-FFF2-40B4-BE49-F238E27FC236}">
                <a16:creationId xmlns:a16="http://schemas.microsoft.com/office/drawing/2014/main" id="{55927735-4904-2A43-B5C9-FEB78DD78DC9}"/>
              </a:ext>
            </a:extLst>
          </p:cNvPr>
          <p:cNvSpPr/>
          <p:nvPr/>
        </p:nvSpPr>
        <p:spPr bwMode="auto">
          <a:xfrm>
            <a:off x="4528288" y="3702832"/>
            <a:ext cx="720080" cy="720080"/>
          </a:xfrm>
          <a:prstGeom prst="ellipse">
            <a:avLst/>
          </a:prstGeom>
          <a:solidFill>
            <a:schemeClr val="bg2"/>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12" name="Picture 11" descr="A picture containing drawing, light&#10;&#10;Description automatically generated">
            <a:extLst>
              <a:ext uri="{FF2B5EF4-FFF2-40B4-BE49-F238E27FC236}">
                <a16:creationId xmlns:a16="http://schemas.microsoft.com/office/drawing/2014/main" id="{3BF16D17-51C1-9646-AAE7-3535E4DE3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933" y="1024321"/>
            <a:ext cx="518790" cy="518790"/>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5B44D0EF-8662-0148-8736-4C1301A60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754" y="1105742"/>
            <a:ext cx="397808" cy="397808"/>
          </a:xfrm>
          <a:prstGeom prst="rect">
            <a:avLst/>
          </a:prstGeom>
        </p:spPr>
      </p:pic>
      <p:pic>
        <p:nvPicPr>
          <p:cNvPr id="35" name="Picture 34" descr="A picture containing weapon, drawing&#10;&#10;Description automatically generated">
            <a:extLst>
              <a:ext uri="{FF2B5EF4-FFF2-40B4-BE49-F238E27FC236}">
                <a16:creationId xmlns:a16="http://schemas.microsoft.com/office/drawing/2014/main" id="{2036334E-F7C9-074E-B819-239661FDFF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320" y="3839933"/>
            <a:ext cx="509904" cy="509904"/>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2DF18AF0-B8E6-714D-BA9C-AD4BB9D42D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2037" y="3818615"/>
            <a:ext cx="475686" cy="475686"/>
          </a:xfrm>
          <a:prstGeom prst="rect">
            <a:avLst/>
          </a:prstGeom>
        </p:spPr>
      </p:pic>
    </p:spTree>
    <p:extLst>
      <p:ext uri="{BB962C8B-B14F-4D97-AF65-F5344CB8AC3E}">
        <p14:creationId xmlns:p14="http://schemas.microsoft.com/office/powerpoint/2010/main" val="620544655"/>
      </p:ext>
    </p:extLst>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Lucida Sans"/>
        <a:ea typeface="Lucida Sans"/>
        <a:cs typeface="Lucida Sans"/>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lnDef>
  </a:objectDefaults>
  <a:extraClrSchemeLst/>
</a:theme>
</file>

<file path=ppt/theme/theme2.xml><?xml version="1.0" encoding="utf-8"?>
<a:theme xmlns:a="http://schemas.openxmlformats.org/drawingml/2006/main" name="Tema do Offic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4505</TotalTime>
  <Words>1658</Words>
  <Application>Microsoft Macintosh PowerPoint</Application>
  <PresentationFormat>On-screen Show (4:3)</PresentationFormat>
  <Paragraphs>223</Paragraphs>
  <Slides>16</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Light</vt:lpstr>
      <vt:lpstr>Helvetica</vt:lpstr>
      <vt:lpstr>Helvetica Neue</vt:lpstr>
      <vt:lpstr>Lato</vt:lpstr>
      <vt:lpstr>Lucida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Afework Temtime</dc:creator>
  <cp:lastModifiedBy>Veerawin Su</cp:lastModifiedBy>
  <cp:revision>160</cp:revision>
  <dcterms:created xsi:type="dcterms:W3CDTF">2020-03-27T10:03:02Z</dcterms:created>
  <dcterms:modified xsi:type="dcterms:W3CDTF">2020-09-08T19:07:04Z</dcterms:modified>
</cp:coreProperties>
</file>